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344" r:id="rId3"/>
    <p:sldId id="345" r:id="rId4"/>
    <p:sldId id="280" r:id="rId5"/>
    <p:sldId id="263" r:id="rId6"/>
    <p:sldId id="287" r:id="rId7"/>
    <p:sldId id="315" r:id="rId8"/>
    <p:sldId id="325" r:id="rId9"/>
    <p:sldId id="318" r:id="rId10"/>
    <p:sldId id="349" r:id="rId11"/>
    <p:sldId id="317" r:id="rId12"/>
    <p:sldId id="337" r:id="rId13"/>
    <p:sldId id="278" r:id="rId14"/>
    <p:sldId id="322" r:id="rId15"/>
    <p:sldId id="339" r:id="rId16"/>
    <p:sldId id="323" r:id="rId17"/>
    <p:sldId id="279" r:id="rId18"/>
  </p:sldIdLst>
  <p:sldSz cx="9144000" cy="5143500" type="screen16x9"/>
  <p:notesSz cx="6797675" cy="9926638"/>
  <p:defaultTextStyle>
    <a:defPPr>
      <a:defRPr lang="ru-RU"/>
    </a:defPPr>
    <a:lvl1pPr algn="l" defTabSz="685714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342857" indent="114286" algn="l" defTabSz="685714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685714" indent="228571" algn="l" defTabSz="685714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028572" indent="342857" algn="l" defTabSz="685714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371429" indent="457143" algn="l" defTabSz="685714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714" algn="l" defTabSz="914287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857" algn="l" defTabSz="914287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9999" algn="l" defTabSz="914287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143" algn="l" defTabSz="914287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A8E"/>
    <a:srgbClr val="C2282E"/>
    <a:srgbClr val="231385"/>
    <a:srgbClr val="F1BDBF"/>
    <a:srgbClr val="2D2064"/>
    <a:srgbClr val="1F1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3" autoAdjust="0"/>
    <p:restoredTop sz="94638" autoAdjust="0"/>
  </p:normalViewPr>
  <p:slideViewPr>
    <p:cSldViewPr snapToGrid="0">
      <p:cViewPr varScale="1">
        <p:scale>
          <a:sx n="145" d="100"/>
          <a:sy n="145" d="100"/>
        </p:scale>
        <p:origin x="93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395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50000000000024"/>
          <c:y val="6.2500000000000134E-3"/>
          <c:w val="0.62708333333333965"/>
          <c:h val="0.940625000000012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F0-430C-8ED2-CA6B4FAF9995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F0-430C-8ED2-CA6B4FAF9995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F0-430C-8ED2-CA6B4FAF999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F0-430C-8ED2-CA6B4FAF999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F0-430C-8ED2-CA6B4FAF9995}"/>
              </c:ext>
            </c:extLst>
          </c:dPt>
          <c:dPt>
            <c:idx val="5"/>
            <c:bubble3D val="0"/>
            <c:spPr>
              <a:solidFill>
                <a:prstClr val="whit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DF0-430C-8ED2-CA6B4FAF9995}"/>
              </c:ext>
            </c:extLst>
          </c:dPt>
          <c:dPt>
            <c:idx val="6"/>
            <c:bubble3D val="0"/>
            <c:spPr>
              <a:solidFill>
                <a:prstClr val="whit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DF0-430C-8ED2-CA6B4FAF9995}"/>
              </c:ext>
            </c:extLst>
          </c:dPt>
          <c:dPt>
            <c:idx val="7"/>
            <c:bubble3D val="0"/>
            <c:spPr>
              <a:solidFill>
                <a:prstClr val="whit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DF0-430C-8ED2-CA6B4FAF9995}"/>
              </c:ext>
            </c:extLst>
          </c:dPt>
          <c:dPt>
            <c:idx val="8"/>
            <c:bubble3D val="0"/>
            <c:spPr>
              <a:solidFill>
                <a:prstClr val="whit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DF0-430C-8ED2-CA6B4FAF9995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DF0-430C-8ED2-CA6B4FAF9995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DF0-430C-8ED2-CA6B4FAF9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99372952"/>
        <c:axId val="238814336"/>
        <c:axId val="0"/>
      </c:bar3DChart>
      <c:catAx>
        <c:axId val="99372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8814336"/>
        <c:crosses val="autoZero"/>
        <c:auto val="1"/>
        <c:lblAlgn val="ctr"/>
        <c:lblOffset val="100"/>
        <c:noMultiLvlLbl val="0"/>
      </c:catAx>
      <c:valAx>
        <c:axId val="238814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993729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7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1.3776419086906754E-2"/>
          <c:y val="2.4391312120770465E-2"/>
          <c:w val="0.86846500512588165"/>
          <c:h val="0.860025473921229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крушения</c:v>
                </c:pt>
                <c:pt idx="1">
                  <c:v>аварии</c:v>
                </c:pt>
                <c:pt idx="2">
                  <c:v>сходы</c:v>
                </c:pt>
                <c:pt idx="3">
                  <c:v>столкновения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54-4C6F-83A5-856DFAD2C9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68A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крушения</c:v>
                </c:pt>
                <c:pt idx="1">
                  <c:v>аварии</c:v>
                </c:pt>
                <c:pt idx="2">
                  <c:v>сходы</c:v>
                </c:pt>
                <c:pt idx="3">
                  <c:v>столкновения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51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54-4C6F-83A5-856DFAD2C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992392"/>
        <c:axId val="480349600"/>
        <c:axId val="239419960"/>
      </c:bar3DChart>
      <c:catAx>
        <c:axId val="239992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0349600"/>
        <c:crosses val="autoZero"/>
        <c:auto val="1"/>
        <c:lblAlgn val="ctr"/>
        <c:lblOffset val="100"/>
        <c:noMultiLvlLbl val="0"/>
      </c:catAx>
      <c:valAx>
        <c:axId val="4803496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239992392"/>
        <c:crosses val="autoZero"/>
        <c:crossBetween val="between"/>
      </c:valAx>
      <c:serAx>
        <c:axId val="239419960"/>
        <c:scaling>
          <c:orientation val="minMax"/>
        </c:scaling>
        <c:delete val="0"/>
        <c:axPos val="b"/>
        <c:majorTickMark val="out"/>
        <c:minorTickMark val="none"/>
        <c:tickLblPos val="nextTo"/>
        <c:crossAx val="480349600"/>
        <c:crosses val="autoZero"/>
      </c:serAx>
    </c:plotArea>
    <c:legend>
      <c:legendPos val="r"/>
      <c:layout>
        <c:manualLayout>
          <c:xMode val="edge"/>
          <c:yMode val="edge"/>
          <c:x val="0.64497515027590679"/>
          <c:y val="0.14748264456045462"/>
          <c:w val="0.19565743561749646"/>
          <c:h val="0.164886906937221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560264130687539E-2"/>
          <c:y val="3.5195644864714444E-2"/>
          <c:w val="0.89155596898568301"/>
          <c:h val="0.867281876087851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выездные проверки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/>
              </a:outerShdw>
            </a:effectLst>
            <a:scene3d>
              <a:camera prst="orthographicFront"/>
              <a:lightRig rig="freezing" dir="t"/>
            </a:scene3d>
            <a:sp3d prstMaterial="metal">
              <a:bevelT/>
              <a:bevelB/>
            </a:sp3d>
          </c:spPr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">
                  <c:v>18</c:v>
                </c:pt>
                <c:pt idx="2" formatCode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38-4B5D-974F-D938D92F2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3913488"/>
        <c:axId val="483913880"/>
      </c:barChart>
      <c:catAx>
        <c:axId val="48391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defRPr>
            </a:pPr>
            <a:endParaRPr lang="ru-RU"/>
          </a:p>
        </c:txPr>
        <c:crossAx val="483913880"/>
        <c:crosses val="autoZero"/>
        <c:auto val="1"/>
        <c:lblAlgn val="ctr"/>
        <c:lblOffset val="100"/>
        <c:noMultiLvlLbl val="0"/>
      </c:catAx>
      <c:valAx>
        <c:axId val="4839138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800" b="1" i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483913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727805219717102E-2"/>
          <c:y val="0.37407183377814529"/>
          <c:w val="0.90091030345212686"/>
          <c:h val="0.11911602808401613"/>
        </c:manualLayout>
      </c:layout>
      <c:overlay val="0"/>
      <c:txPr>
        <a:bodyPr/>
        <a:lstStyle/>
        <a:p>
          <a:pPr>
            <a:defRPr sz="1200" b="0" i="1" baseline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9525" cap="flat" cmpd="sng" algn="ctr">
      <a:solidFill>
        <a:srgbClr val="0066A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757851803867789E-2"/>
          <c:y val="0"/>
          <c:w val="0.88267978680403969"/>
          <c:h val="0.846210257392299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Проведено КНМ без взаимодействия </c:v>
                </c:pt>
                <c:pt idx="1">
                  <c:v>Выездные обследования</c:v>
                </c:pt>
                <c:pt idx="2">
                  <c:v>Наблюдение за соблюдением обяз.треб.</c:v>
                </c:pt>
                <c:pt idx="3">
                  <c:v>Вневлановые КНМ</c:v>
                </c:pt>
                <c:pt idx="4">
                  <c:v>Плановые КНМ</c:v>
                </c:pt>
                <c:pt idx="5">
                  <c:v>Всего проведено КНМ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873</c:v>
                </c:pt>
                <c:pt idx="1">
                  <c:v>520</c:v>
                </c:pt>
                <c:pt idx="2">
                  <c:v>353</c:v>
                </c:pt>
                <c:pt idx="3">
                  <c:v>3</c:v>
                </c:pt>
                <c:pt idx="4">
                  <c:v>9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1F0-47B9-993A-3A14B16307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4"/>
              <c:layout>
                <c:manualLayout>
                  <c:x val="-5.8649753370859908E-3"/>
                  <c:y val="8.1660437468466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66E-4D50-A888-7C7868846A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Проведено КНМ без взаимодействия </c:v>
                </c:pt>
                <c:pt idx="1">
                  <c:v>Выездные обследования</c:v>
                </c:pt>
                <c:pt idx="2">
                  <c:v>Наблюдение за соблюдением обяз.треб.</c:v>
                </c:pt>
                <c:pt idx="3">
                  <c:v>Вневлановые КНМ</c:v>
                </c:pt>
                <c:pt idx="4">
                  <c:v>Плановые КНМ</c:v>
                </c:pt>
                <c:pt idx="5">
                  <c:v>Всего проведено КНМ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1050</c:v>
                </c:pt>
                <c:pt idx="1">
                  <c:v>556</c:v>
                </c:pt>
                <c:pt idx="2">
                  <c:v>494</c:v>
                </c:pt>
                <c:pt idx="3">
                  <c:v>19</c:v>
                </c:pt>
                <c:pt idx="4">
                  <c:v>18</c:v>
                </c:pt>
                <c:pt idx="5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1F0-47B9-993A-3A14B1630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3914664"/>
        <c:axId val="483915056"/>
        <c:axId val="0"/>
      </c:bar3DChart>
      <c:catAx>
        <c:axId val="483914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915056"/>
        <c:crosses val="autoZero"/>
        <c:auto val="1"/>
        <c:lblAlgn val="ctr"/>
        <c:lblOffset val="100"/>
        <c:noMultiLvlLbl val="0"/>
      </c:catAx>
      <c:valAx>
        <c:axId val="483915056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483914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25835392795358"/>
          <c:y val="1.0777063710920968E-2"/>
          <c:w val="0.23925981257329457"/>
          <c:h val="0.12199355028212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38814631162278E-2"/>
          <c:y val="0"/>
          <c:w val="0.95670660346243175"/>
          <c:h val="0.907940381475396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Осмотренно ПС</c:v>
                </c:pt>
                <c:pt idx="1">
                  <c:v>Выявленно нар.</c:v>
                </c:pt>
                <c:pt idx="2">
                  <c:v>Предостережения</c:v>
                </c:pt>
                <c:pt idx="3">
                  <c:v>Вокзалы</c:v>
                </c:pt>
                <c:pt idx="4">
                  <c:v>ИССО</c:v>
                </c:pt>
                <c:pt idx="5">
                  <c:v> ж.д. переезды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5054</c:v>
                </c:pt>
                <c:pt idx="1">
                  <c:v>1326</c:v>
                </c:pt>
                <c:pt idx="2">
                  <c:v>1314</c:v>
                </c:pt>
                <c:pt idx="3">
                  <c:v>98</c:v>
                </c:pt>
                <c:pt idx="4">
                  <c:v>24</c:v>
                </c:pt>
                <c:pt idx="5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1F0-47B9-993A-3A14B16307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4"/>
              <c:layout>
                <c:manualLayout>
                  <c:x val="-5.8649753370859873E-3"/>
                  <c:y val="8.1660437468466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Осмотренно ПС</c:v>
                </c:pt>
                <c:pt idx="1">
                  <c:v>Выявленно нар.</c:v>
                </c:pt>
                <c:pt idx="2">
                  <c:v>Предостережения</c:v>
                </c:pt>
                <c:pt idx="3">
                  <c:v>Вокзалы</c:v>
                </c:pt>
                <c:pt idx="4">
                  <c:v>ИССО</c:v>
                </c:pt>
                <c:pt idx="5">
                  <c:v> ж.д. переезды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9443</c:v>
                </c:pt>
                <c:pt idx="1">
                  <c:v>4476</c:v>
                </c:pt>
                <c:pt idx="2">
                  <c:v>1456</c:v>
                </c:pt>
                <c:pt idx="3">
                  <c:v>135</c:v>
                </c:pt>
                <c:pt idx="4">
                  <c:v>47</c:v>
                </c:pt>
                <c:pt idx="5">
                  <c:v>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1F0-47B9-993A-3A14B1630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3911528"/>
        <c:axId val="482024568"/>
        <c:axId val="0"/>
      </c:bar3DChart>
      <c:catAx>
        <c:axId val="483911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24568"/>
        <c:crosses val="autoZero"/>
        <c:auto val="1"/>
        <c:lblAlgn val="ctr"/>
        <c:lblOffset val="100"/>
        <c:noMultiLvlLbl val="0"/>
      </c:catAx>
      <c:valAx>
        <c:axId val="48202456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48391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25835392795358"/>
          <c:y val="1.0777063710920968E-2"/>
          <c:w val="0.13571266568586621"/>
          <c:h val="0.12148905065469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621976209115819E-3"/>
          <c:y val="4.972292280191528E-2"/>
          <c:w val="0.98365778619332267"/>
          <c:h val="0.89136080208055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Выдано предостережений</c:v>
                </c:pt>
                <c:pt idx="1">
                  <c:v>Проведено профвизитов</c:v>
                </c:pt>
                <c:pt idx="2">
                  <c:v>Самообследования </c:v>
                </c:pt>
                <c:pt idx="3">
                  <c:v>Проведено совещаний</c:v>
                </c:pt>
                <c:pt idx="4">
                  <c:v>Кол-во публикаций в СМИ</c:v>
                </c:pt>
                <c:pt idx="5">
                  <c:v>Информирование о фактах ТП</c:v>
                </c:pt>
                <c:pt idx="6">
                  <c:v>Публичные обсуждения</c:v>
                </c:pt>
                <c:pt idx="7">
                  <c:v>Консультирование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1314</c:v>
                </c:pt>
                <c:pt idx="1">
                  <c:v>290</c:v>
                </c:pt>
                <c:pt idx="2">
                  <c:v>0</c:v>
                </c:pt>
                <c:pt idx="3">
                  <c:v>48</c:v>
                </c:pt>
                <c:pt idx="4">
                  <c:v>14</c:v>
                </c:pt>
                <c:pt idx="5">
                  <c:v>68</c:v>
                </c:pt>
                <c:pt idx="6">
                  <c:v>4</c:v>
                </c:pt>
                <c:pt idx="7">
                  <c:v>2746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56F-455C-9C5D-8CB5DCBB71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Выдано предостережений</c:v>
                </c:pt>
                <c:pt idx="1">
                  <c:v>Проведено профвизитов</c:v>
                </c:pt>
                <c:pt idx="2">
                  <c:v>Самообследования </c:v>
                </c:pt>
                <c:pt idx="3">
                  <c:v>Проведено совещаний</c:v>
                </c:pt>
                <c:pt idx="4">
                  <c:v>Кол-во публикаций в СМИ</c:v>
                </c:pt>
                <c:pt idx="5">
                  <c:v>Информирование о фактах ТП</c:v>
                </c:pt>
                <c:pt idx="6">
                  <c:v>Публичные обсуждения</c:v>
                </c:pt>
                <c:pt idx="7">
                  <c:v>Консультирование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1456</c:v>
                </c:pt>
                <c:pt idx="1">
                  <c:v>265</c:v>
                </c:pt>
                <c:pt idx="2">
                  <c:v>8</c:v>
                </c:pt>
                <c:pt idx="3">
                  <c:v>64</c:v>
                </c:pt>
                <c:pt idx="4">
                  <c:v>16</c:v>
                </c:pt>
                <c:pt idx="5">
                  <c:v>70</c:v>
                </c:pt>
                <c:pt idx="6">
                  <c:v>7</c:v>
                </c:pt>
                <c:pt idx="7">
                  <c:v>3225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56F-455C-9C5D-8CB5DCBB7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095976"/>
        <c:axId val="488096368"/>
      </c:barChart>
      <c:catAx>
        <c:axId val="488095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 baseline="0"/>
            </a:pPr>
            <a:endParaRPr lang="ru-RU"/>
          </a:p>
        </c:txPr>
        <c:crossAx val="488096368"/>
        <c:crosses val="autoZero"/>
        <c:auto val="1"/>
        <c:lblAlgn val="ctr"/>
        <c:lblOffset val="100"/>
        <c:noMultiLvlLbl val="0"/>
      </c:catAx>
      <c:valAx>
        <c:axId val="488096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88095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6277996906466403E-3"/>
          <c:y val="0"/>
          <c:w val="0.9885740552181439"/>
          <c:h val="4.216370932440328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0BC10-9152-43B0-8335-CE4DBA2A9B14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934C6AFB-659E-4E21-8F7B-1A10726A0C4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Содержание пути</a:t>
          </a:r>
          <a:endParaRPr lang="ru-RU" dirty="0">
            <a:solidFill>
              <a:schemeClr val="bg1"/>
            </a:solidFill>
          </a:endParaRPr>
        </a:p>
      </dgm:t>
    </dgm:pt>
    <dgm:pt modelId="{C61E5974-9F75-4C66-86DC-9DA074251537}" type="parTrans" cxnId="{D92614D6-177A-4C7C-920B-F2D3561CB173}">
      <dgm:prSet/>
      <dgm:spPr/>
      <dgm:t>
        <a:bodyPr/>
        <a:lstStyle/>
        <a:p>
          <a:endParaRPr lang="ru-RU"/>
        </a:p>
      </dgm:t>
    </dgm:pt>
    <dgm:pt modelId="{8C8A5EF6-B1A3-4F0E-B4B4-3504B76DB515}" type="sibTrans" cxnId="{D92614D6-177A-4C7C-920B-F2D3561CB173}">
      <dgm:prSet/>
      <dgm:spPr/>
      <dgm:t>
        <a:bodyPr/>
        <a:lstStyle/>
        <a:p>
          <a:endParaRPr lang="ru-RU"/>
        </a:p>
      </dgm:t>
    </dgm:pt>
    <dgm:pt modelId="{CF26B3C0-F5F1-4F3C-B691-FE99FC8B4E4A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Ремонт и обслуживание ПС</a:t>
          </a:r>
        </a:p>
      </dgm:t>
    </dgm:pt>
    <dgm:pt modelId="{2A95D559-4424-4268-BDC8-907199FE9149}" type="parTrans" cxnId="{75755C85-C8F5-47B0-8014-BF5F62008B38}">
      <dgm:prSet/>
      <dgm:spPr/>
      <dgm:t>
        <a:bodyPr/>
        <a:lstStyle/>
        <a:p>
          <a:endParaRPr lang="ru-RU"/>
        </a:p>
      </dgm:t>
    </dgm:pt>
    <dgm:pt modelId="{511F7A78-B609-4D73-9D78-BBE2C9DD9CC7}" type="sibTrans" cxnId="{75755C85-C8F5-47B0-8014-BF5F62008B38}">
      <dgm:prSet/>
      <dgm:spPr/>
      <dgm:t>
        <a:bodyPr/>
        <a:lstStyle/>
        <a:p>
          <a:endParaRPr lang="ru-RU"/>
        </a:p>
      </dgm:t>
    </dgm:pt>
    <dgm:pt modelId="{1F49567D-3A2D-428E-999D-E375687464C4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Отсутствие контроля за технической документацией</a:t>
          </a:r>
        </a:p>
      </dgm:t>
    </dgm:pt>
    <dgm:pt modelId="{B159AF4F-6B29-43BB-9C4A-EB32A4936F46}" type="parTrans" cxnId="{69D221FA-5717-4103-90CD-3F57E658F564}">
      <dgm:prSet/>
      <dgm:spPr/>
      <dgm:t>
        <a:bodyPr/>
        <a:lstStyle/>
        <a:p>
          <a:endParaRPr lang="ru-RU"/>
        </a:p>
      </dgm:t>
    </dgm:pt>
    <dgm:pt modelId="{999529E5-6B75-44E9-861F-F5EF2638B456}" type="sibTrans" cxnId="{69D221FA-5717-4103-90CD-3F57E658F564}">
      <dgm:prSet/>
      <dgm:spPr/>
      <dgm:t>
        <a:bodyPr/>
        <a:lstStyle/>
        <a:p>
          <a:endParaRPr lang="ru-RU"/>
        </a:p>
      </dgm:t>
    </dgm:pt>
    <dgm:pt modelId="{C639E991-0B16-417F-920D-0CD00F14B4CB}" type="pres">
      <dgm:prSet presAssocID="{9BD0BC10-9152-43B0-8335-CE4DBA2A9B14}" presName="linearFlow" presStyleCnt="0">
        <dgm:presLayoutVars>
          <dgm:dir/>
          <dgm:resizeHandles val="exact"/>
        </dgm:presLayoutVars>
      </dgm:prSet>
      <dgm:spPr/>
    </dgm:pt>
    <dgm:pt modelId="{78911189-B244-4D5A-9820-AF4C29BC9BEC}" type="pres">
      <dgm:prSet presAssocID="{934C6AFB-659E-4E21-8F7B-1A10726A0C44}" presName="comp" presStyleCnt="0"/>
      <dgm:spPr/>
    </dgm:pt>
    <dgm:pt modelId="{8AC95F29-BCA7-43E7-B6F1-119700DCF7DB}" type="pres">
      <dgm:prSet presAssocID="{934C6AFB-659E-4E21-8F7B-1A10726A0C44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C7882-E85A-46E3-9881-78400BE4BAEA}" type="pres">
      <dgm:prSet presAssocID="{934C6AFB-659E-4E21-8F7B-1A10726A0C44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B984AAA1-C24C-429E-9627-B93FE9D09DC7}" type="pres">
      <dgm:prSet presAssocID="{8C8A5EF6-B1A3-4F0E-B4B4-3504B76DB515}" presName="sibTrans" presStyleCnt="0"/>
      <dgm:spPr/>
    </dgm:pt>
    <dgm:pt modelId="{4A1E0D45-2D3A-4D55-A7D5-ACF91A351909}" type="pres">
      <dgm:prSet presAssocID="{CF26B3C0-F5F1-4F3C-B691-FE99FC8B4E4A}" presName="comp" presStyleCnt="0"/>
      <dgm:spPr/>
    </dgm:pt>
    <dgm:pt modelId="{3DBF6273-D2B1-4940-9C10-C934374FEC7F}" type="pres">
      <dgm:prSet presAssocID="{CF26B3C0-F5F1-4F3C-B691-FE99FC8B4E4A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649D1-5439-457A-BC85-A08A2337D5A4}" type="pres">
      <dgm:prSet presAssocID="{CF26B3C0-F5F1-4F3C-B691-FE99FC8B4E4A}" presName="rect1" presStyleLbl="lnNode1" presStyleIdx="1" presStyleCnt="3" custLinFactNeighborX="-1222" custLinFactNeighborY="120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01C0A362-EDF3-4703-BFC6-F95B85E94B3B}" type="pres">
      <dgm:prSet presAssocID="{511F7A78-B609-4D73-9D78-BBE2C9DD9CC7}" presName="sibTrans" presStyleCnt="0"/>
      <dgm:spPr/>
    </dgm:pt>
    <dgm:pt modelId="{99146F7E-6544-4AF1-A930-AAC3C234BD25}" type="pres">
      <dgm:prSet presAssocID="{1F49567D-3A2D-428E-999D-E375687464C4}" presName="comp" presStyleCnt="0"/>
      <dgm:spPr/>
    </dgm:pt>
    <dgm:pt modelId="{066F19C5-F325-4609-B12D-1B042E524177}" type="pres">
      <dgm:prSet presAssocID="{1F49567D-3A2D-428E-999D-E375687464C4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B3A4A-2AB5-4920-8569-35FC02FCC888}" type="pres">
      <dgm:prSet presAssocID="{1F49567D-3A2D-428E-999D-E375687464C4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480AF9D9-D72A-4EA2-8946-F16DDDA22A8D}" type="presOf" srcId="{9BD0BC10-9152-43B0-8335-CE4DBA2A9B14}" destId="{C639E991-0B16-417F-920D-0CD00F14B4CB}" srcOrd="0" destOrd="0" presId="urn:microsoft.com/office/officeart/2008/layout/AlternatingPictureBlocks"/>
    <dgm:cxn modelId="{D92614D6-177A-4C7C-920B-F2D3561CB173}" srcId="{9BD0BC10-9152-43B0-8335-CE4DBA2A9B14}" destId="{934C6AFB-659E-4E21-8F7B-1A10726A0C44}" srcOrd="0" destOrd="0" parTransId="{C61E5974-9F75-4C66-86DC-9DA074251537}" sibTransId="{8C8A5EF6-B1A3-4F0E-B4B4-3504B76DB515}"/>
    <dgm:cxn modelId="{69D221FA-5717-4103-90CD-3F57E658F564}" srcId="{9BD0BC10-9152-43B0-8335-CE4DBA2A9B14}" destId="{1F49567D-3A2D-428E-999D-E375687464C4}" srcOrd="2" destOrd="0" parTransId="{B159AF4F-6B29-43BB-9C4A-EB32A4936F46}" sibTransId="{999529E5-6B75-44E9-861F-F5EF2638B456}"/>
    <dgm:cxn modelId="{663A2E36-9FE4-4E9D-AC43-CE42072D97CC}" type="presOf" srcId="{CF26B3C0-F5F1-4F3C-B691-FE99FC8B4E4A}" destId="{3DBF6273-D2B1-4940-9C10-C934374FEC7F}" srcOrd="0" destOrd="0" presId="urn:microsoft.com/office/officeart/2008/layout/AlternatingPictureBlocks"/>
    <dgm:cxn modelId="{BD9C9FF8-765F-4FA8-A030-521F9D184716}" type="presOf" srcId="{934C6AFB-659E-4E21-8F7B-1A10726A0C44}" destId="{8AC95F29-BCA7-43E7-B6F1-119700DCF7DB}" srcOrd="0" destOrd="0" presId="urn:microsoft.com/office/officeart/2008/layout/AlternatingPictureBlocks"/>
    <dgm:cxn modelId="{DBF8B0F3-276E-4D72-B278-F46683F331E0}" type="presOf" srcId="{1F49567D-3A2D-428E-999D-E375687464C4}" destId="{066F19C5-F325-4609-B12D-1B042E524177}" srcOrd="0" destOrd="0" presId="urn:microsoft.com/office/officeart/2008/layout/AlternatingPictureBlocks"/>
    <dgm:cxn modelId="{75755C85-C8F5-47B0-8014-BF5F62008B38}" srcId="{9BD0BC10-9152-43B0-8335-CE4DBA2A9B14}" destId="{CF26B3C0-F5F1-4F3C-B691-FE99FC8B4E4A}" srcOrd="1" destOrd="0" parTransId="{2A95D559-4424-4268-BDC8-907199FE9149}" sibTransId="{511F7A78-B609-4D73-9D78-BBE2C9DD9CC7}"/>
    <dgm:cxn modelId="{C5CE17CD-FA5C-47DC-A629-025784075884}" type="presParOf" srcId="{C639E991-0B16-417F-920D-0CD00F14B4CB}" destId="{78911189-B244-4D5A-9820-AF4C29BC9BEC}" srcOrd="0" destOrd="0" presId="urn:microsoft.com/office/officeart/2008/layout/AlternatingPictureBlocks"/>
    <dgm:cxn modelId="{F02A847C-7ECD-4817-AA70-06216852751C}" type="presParOf" srcId="{78911189-B244-4D5A-9820-AF4C29BC9BEC}" destId="{8AC95F29-BCA7-43E7-B6F1-119700DCF7DB}" srcOrd="0" destOrd="0" presId="urn:microsoft.com/office/officeart/2008/layout/AlternatingPictureBlocks"/>
    <dgm:cxn modelId="{F995F4EF-C6F1-4F60-8F2B-458DDF897A44}" type="presParOf" srcId="{78911189-B244-4D5A-9820-AF4C29BC9BEC}" destId="{612C7882-E85A-46E3-9881-78400BE4BAEA}" srcOrd="1" destOrd="0" presId="urn:microsoft.com/office/officeart/2008/layout/AlternatingPictureBlocks"/>
    <dgm:cxn modelId="{6F35F71D-AA58-4D4A-AE69-9CBA778FAD28}" type="presParOf" srcId="{C639E991-0B16-417F-920D-0CD00F14B4CB}" destId="{B984AAA1-C24C-429E-9627-B93FE9D09DC7}" srcOrd="1" destOrd="0" presId="urn:microsoft.com/office/officeart/2008/layout/AlternatingPictureBlocks"/>
    <dgm:cxn modelId="{48DF0E82-00A8-4BF6-9957-8217DA6590A1}" type="presParOf" srcId="{C639E991-0B16-417F-920D-0CD00F14B4CB}" destId="{4A1E0D45-2D3A-4D55-A7D5-ACF91A351909}" srcOrd="2" destOrd="0" presId="urn:microsoft.com/office/officeart/2008/layout/AlternatingPictureBlocks"/>
    <dgm:cxn modelId="{03AC6BD8-3A3F-4398-8926-9AE22C6DC619}" type="presParOf" srcId="{4A1E0D45-2D3A-4D55-A7D5-ACF91A351909}" destId="{3DBF6273-D2B1-4940-9C10-C934374FEC7F}" srcOrd="0" destOrd="0" presId="urn:microsoft.com/office/officeart/2008/layout/AlternatingPictureBlocks"/>
    <dgm:cxn modelId="{8C10E82C-2AB2-4D60-B099-90204511ECFC}" type="presParOf" srcId="{4A1E0D45-2D3A-4D55-A7D5-ACF91A351909}" destId="{400649D1-5439-457A-BC85-A08A2337D5A4}" srcOrd="1" destOrd="0" presId="urn:microsoft.com/office/officeart/2008/layout/AlternatingPictureBlocks"/>
    <dgm:cxn modelId="{87A913D2-9F62-4ABF-AE1E-B14CD3676DAC}" type="presParOf" srcId="{C639E991-0B16-417F-920D-0CD00F14B4CB}" destId="{01C0A362-EDF3-4703-BFC6-F95B85E94B3B}" srcOrd="3" destOrd="0" presId="urn:microsoft.com/office/officeart/2008/layout/AlternatingPictureBlocks"/>
    <dgm:cxn modelId="{86AB2974-C0FA-41B9-9865-6177CC8FE17E}" type="presParOf" srcId="{C639E991-0B16-417F-920D-0CD00F14B4CB}" destId="{99146F7E-6544-4AF1-A930-AAC3C234BD25}" srcOrd="4" destOrd="0" presId="urn:microsoft.com/office/officeart/2008/layout/AlternatingPictureBlocks"/>
    <dgm:cxn modelId="{A4F6F84D-47D3-442A-A04B-A4DDB8CBCE54}" type="presParOf" srcId="{99146F7E-6544-4AF1-A930-AAC3C234BD25}" destId="{066F19C5-F325-4609-B12D-1B042E524177}" srcOrd="0" destOrd="0" presId="urn:microsoft.com/office/officeart/2008/layout/AlternatingPictureBlocks"/>
    <dgm:cxn modelId="{14A956C2-EDDF-4834-8438-9EF3C204C1E3}" type="presParOf" srcId="{99146F7E-6544-4AF1-A930-AAC3C234BD25}" destId="{367B3A4A-2AB5-4920-8569-35FC02FCC88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0BC10-9152-43B0-8335-CE4DBA2A9B14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934C6AFB-659E-4E21-8F7B-1A10726A0C44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Несоблюдение требований содержания железнодорожных переездов</a:t>
          </a:r>
        </a:p>
      </dgm:t>
    </dgm:pt>
    <dgm:pt modelId="{C61E5974-9F75-4C66-86DC-9DA074251537}" type="parTrans" cxnId="{D92614D6-177A-4C7C-920B-F2D3561CB173}">
      <dgm:prSet/>
      <dgm:spPr/>
      <dgm:t>
        <a:bodyPr/>
        <a:lstStyle/>
        <a:p>
          <a:endParaRPr lang="ru-RU"/>
        </a:p>
      </dgm:t>
    </dgm:pt>
    <dgm:pt modelId="{8C8A5EF6-B1A3-4F0E-B4B4-3504B76DB515}" type="sibTrans" cxnId="{D92614D6-177A-4C7C-920B-F2D3561CB173}">
      <dgm:prSet/>
      <dgm:spPr/>
      <dgm:t>
        <a:bodyPr/>
        <a:lstStyle/>
        <a:p>
          <a:endParaRPr lang="ru-RU"/>
        </a:p>
      </dgm:t>
    </dgm:pt>
    <dgm:pt modelId="{CF26B3C0-F5F1-4F3C-B691-FE99FC8B4E4A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6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Отсутствие </a:t>
          </a:r>
          <a:r>
            <a:rPr lang="ru-RU" sz="12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информирования о ежегодных комиссионных осмотрах переездов</a:t>
          </a:r>
        </a:p>
      </dgm:t>
    </dgm:pt>
    <dgm:pt modelId="{2A95D559-4424-4268-BDC8-907199FE9149}" type="parTrans" cxnId="{75755C85-C8F5-47B0-8014-BF5F62008B38}">
      <dgm:prSet/>
      <dgm:spPr/>
      <dgm:t>
        <a:bodyPr/>
        <a:lstStyle/>
        <a:p>
          <a:endParaRPr lang="ru-RU"/>
        </a:p>
      </dgm:t>
    </dgm:pt>
    <dgm:pt modelId="{511F7A78-B609-4D73-9D78-BBE2C9DD9CC7}" type="sibTrans" cxnId="{75755C85-C8F5-47B0-8014-BF5F62008B38}">
      <dgm:prSet/>
      <dgm:spPr/>
      <dgm:t>
        <a:bodyPr/>
        <a:lstStyle/>
        <a:p>
          <a:endParaRPr lang="ru-RU"/>
        </a:p>
      </dgm:t>
    </dgm:pt>
    <dgm:pt modelId="{1F49567D-3A2D-428E-999D-E375687464C4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9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Информирование владельцами путей необщего пользования о происшествиях, сходах ПС, произошедших на их путях, некачественное расследование владельцами путей сходов железнодорожного ПС</a:t>
          </a:r>
        </a:p>
      </dgm:t>
    </dgm:pt>
    <dgm:pt modelId="{B159AF4F-6B29-43BB-9C4A-EB32A4936F46}" type="parTrans" cxnId="{69D221FA-5717-4103-90CD-3F57E658F564}">
      <dgm:prSet/>
      <dgm:spPr/>
      <dgm:t>
        <a:bodyPr/>
        <a:lstStyle/>
        <a:p>
          <a:endParaRPr lang="ru-RU"/>
        </a:p>
      </dgm:t>
    </dgm:pt>
    <dgm:pt modelId="{999529E5-6B75-44E9-861F-F5EF2638B456}" type="sibTrans" cxnId="{69D221FA-5717-4103-90CD-3F57E658F564}">
      <dgm:prSet/>
      <dgm:spPr/>
      <dgm:t>
        <a:bodyPr/>
        <a:lstStyle/>
        <a:p>
          <a:endParaRPr lang="ru-RU"/>
        </a:p>
      </dgm:t>
    </dgm:pt>
    <dgm:pt modelId="{C639E991-0B16-417F-920D-0CD00F14B4CB}" type="pres">
      <dgm:prSet presAssocID="{9BD0BC10-9152-43B0-8335-CE4DBA2A9B14}" presName="linearFlow" presStyleCnt="0">
        <dgm:presLayoutVars>
          <dgm:dir/>
          <dgm:resizeHandles val="exact"/>
        </dgm:presLayoutVars>
      </dgm:prSet>
      <dgm:spPr/>
    </dgm:pt>
    <dgm:pt modelId="{78911189-B244-4D5A-9820-AF4C29BC9BEC}" type="pres">
      <dgm:prSet presAssocID="{934C6AFB-659E-4E21-8F7B-1A10726A0C44}" presName="comp" presStyleCnt="0"/>
      <dgm:spPr/>
    </dgm:pt>
    <dgm:pt modelId="{8AC95F29-BCA7-43E7-B6F1-119700DCF7DB}" type="pres">
      <dgm:prSet presAssocID="{934C6AFB-659E-4E21-8F7B-1A10726A0C44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C7882-E85A-46E3-9881-78400BE4BAEA}" type="pres">
      <dgm:prSet presAssocID="{934C6AFB-659E-4E21-8F7B-1A10726A0C44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B984AAA1-C24C-429E-9627-B93FE9D09DC7}" type="pres">
      <dgm:prSet presAssocID="{8C8A5EF6-B1A3-4F0E-B4B4-3504B76DB515}" presName="sibTrans" presStyleCnt="0"/>
      <dgm:spPr/>
    </dgm:pt>
    <dgm:pt modelId="{4A1E0D45-2D3A-4D55-A7D5-ACF91A351909}" type="pres">
      <dgm:prSet presAssocID="{CF26B3C0-F5F1-4F3C-B691-FE99FC8B4E4A}" presName="comp" presStyleCnt="0"/>
      <dgm:spPr/>
    </dgm:pt>
    <dgm:pt modelId="{3DBF6273-D2B1-4940-9C10-C934374FEC7F}" type="pres">
      <dgm:prSet presAssocID="{CF26B3C0-F5F1-4F3C-B691-FE99FC8B4E4A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649D1-5439-457A-BC85-A08A2337D5A4}" type="pres">
      <dgm:prSet presAssocID="{CF26B3C0-F5F1-4F3C-B691-FE99FC8B4E4A}" presName="rect1" presStyleLbl="lnNode1" presStyleIdx="1" presStyleCnt="3" custLinFactNeighborX="-1222" custLinFactNeighborY="120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1C0A362-EDF3-4703-BFC6-F95B85E94B3B}" type="pres">
      <dgm:prSet presAssocID="{511F7A78-B609-4D73-9D78-BBE2C9DD9CC7}" presName="sibTrans" presStyleCnt="0"/>
      <dgm:spPr/>
    </dgm:pt>
    <dgm:pt modelId="{99146F7E-6544-4AF1-A930-AAC3C234BD25}" type="pres">
      <dgm:prSet presAssocID="{1F49567D-3A2D-428E-999D-E375687464C4}" presName="comp" presStyleCnt="0"/>
      <dgm:spPr/>
    </dgm:pt>
    <dgm:pt modelId="{066F19C5-F325-4609-B12D-1B042E524177}" type="pres">
      <dgm:prSet presAssocID="{1F49567D-3A2D-428E-999D-E375687464C4}" presName="rect2" presStyleLbl="node1" presStyleIdx="2" presStyleCnt="3" custLinFactNeighborY="-4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B3A4A-2AB5-4920-8569-35FC02FCC888}" type="pres">
      <dgm:prSet presAssocID="{1F49567D-3A2D-428E-999D-E375687464C4}" presName="rect1" presStyleLbl="lnNode1" presStyleIdx="2" presStyleCnt="3" custScaleY="99426" custLinFactNeighborX="1333" custLinFactNeighborY="-41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80AF9D9-D72A-4EA2-8946-F16DDDA22A8D}" type="presOf" srcId="{9BD0BC10-9152-43B0-8335-CE4DBA2A9B14}" destId="{C639E991-0B16-417F-920D-0CD00F14B4CB}" srcOrd="0" destOrd="0" presId="urn:microsoft.com/office/officeart/2008/layout/AlternatingPictureBlocks"/>
    <dgm:cxn modelId="{D92614D6-177A-4C7C-920B-F2D3561CB173}" srcId="{9BD0BC10-9152-43B0-8335-CE4DBA2A9B14}" destId="{934C6AFB-659E-4E21-8F7B-1A10726A0C44}" srcOrd="0" destOrd="0" parTransId="{C61E5974-9F75-4C66-86DC-9DA074251537}" sibTransId="{8C8A5EF6-B1A3-4F0E-B4B4-3504B76DB515}"/>
    <dgm:cxn modelId="{69D221FA-5717-4103-90CD-3F57E658F564}" srcId="{9BD0BC10-9152-43B0-8335-CE4DBA2A9B14}" destId="{1F49567D-3A2D-428E-999D-E375687464C4}" srcOrd="2" destOrd="0" parTransId="{B159AF4F-6B29-43BB-9C4A-EB32A4936F46}" sibTransId="{999529E5-6B75-44E9-861F-F5EF2638B456}"/>
    <dgm:cxn modelId="{663A2E36-9FE4-4E9D-AC43-CE42072D97CC}" type="presOf" srcId="{CF26B3C0-F5F1-4F3C-B691-FE99FC8B4E4A}" destId="{3DBF6273-D2B1-4940-9C10-C934374FEC7F}" srcOrd="0" destOrd="0" presId="urn:microsoft.com/office/officeart/2008/layout/AlternatingPictureBlocks"/>
    <dgm:cxn modelId="{BD9C9FF8-765F-4FA8-A030-521F9D184716}" type="presOf" srcId="{934C6AFB-659E-4E21-8F7B-1A10726A0C44}" destId="{8AC95F29-BCA7-43E7-B6F1-119700DCF7DB}" srcOrd="0" destOrd="0" presId="urn:microsoft.com/office/officeart/2008/layout/AlternatingPictureBlocks"/>
    <dgm:cxn modelId="{DBF8B0F3-276E-4D72-B278-F46683F331E0}" type="presOf" srcId="{1F49567D-3A2D-428E-999D-E375687464C4}" destId="{066F19C5-F325-4609-B12D-1B042E524177}" srcOrd="0" destOrd="0" presId="urn:microsoft.com/office/officeart/2008/layout/AlternatingPictureBlocks"/>
    <dgm:cxn modelId="{75755C85-C8F5-47B0-8014-BF5F62008B38}" srcId="{9BD0BC10-9152-43B0-8335-CE4DBA2A9B14}" destId="{CF26B3C0-F5F1-4F3C-B691-FE99FC8B4E4A}" srcOrd="1" destOrd="0" parTransId="{2A95D559-4424-4268-BDC8-907199FE9149}" sibTransId="{511F7A78-B609-4D73-9D78-BBE2C9DD9CC7}"/>
    <dgm:cxn modelId="{C5CE17CD-FA5C-47DC-A629-025784075884}" type="presParOf" srcId="{C639E991-0B16-417F-920D-0CD00F14B4CB}" destId="{78911189-B244-4D5A-9820-AF4C29BC9BEC}" srcOrd="0" destOrd="0" presId="urn:microsoft.com/office/officeart/2008/layout/AlternatingPictureBlocks"/>
    <dgm:cxn modelId="{F02A847C-7ECD-4817-AA70-06216852751C}" type="presParOf" srcId="{78911189-B244-4D5A-9820-AF4C29BC9BEC}" destId="{8AC95F29-BCA7-43E7-B6F1-119700DCF7DB}" srcOrd="0" destOrd="0" presId="urn:microsoft.com/office/officeart/2008/layout/AlternatingPictureBlocks"/>
    <dgm:cxn modelId="{F995F4EF-C6F1-4F60-8F2B-458DDF897A44}" type="presParOf" srcId="{78911189-B244-4D5A-9820-AF4C29BC9BEC}" destId="{612C7882-E85A-46E3-9881-78400BE4BAEA}" srcOrd="1" destOrd="0" presId="urn:microsoft.com/office/officeart/2008/layout/AlternatingPictureBlocks"/>
    <dgm:cxn modelId="{6F35F71D-AA58-4D4A-AE69-9CBA778FAD28}" type="presParOf" srcId="{C639E991-0B16-417F-920D-0CD00F14B4CB}" destId="{B984AAA1-C24C-429E-9627-B93FE9D09DC7}" srcOrd="1" destOrd="0" presId="urn:microsoft.com/office/officeart/2008/layout/AlternatingPictureBlocks"/>
    <dgm:cxn modelId="{48DF0E82-00A8-4BF6-9957-8217DA6590A1}" type="presParOf" srcId="{C639E991-0B16-417F-920D-0CD00F14B4CB}" destId="{4A1E0D45-2D3A-4D55-A7D5-ACF91A351909}" srcOrd="2" destOrd="0" presId="urn:microsoft.com/office/officeart/2008/layout/AlternatingPictureBlocks"/>
    <dgm:cxn modelId="{03AC6BD8-3A3F-4398-8926-9AE22C6DC619}" type="presParOf" srcId="{4A1E0D45-2D3A-4D55-A7D5-ACF91A351909}" destId="{3DBF6273-D2B1-4940-9C10-C934374FEC7F}" srcOrd="0" destOrd="0" presId="urn:microsoft.com/office/officeart/2008/layout/AlternatingPictureBlocks"/>
    <dgm:cxn modelId="{8C10E82C-2AB2-4D60-B099-90204511ECFC}" type="presParOf" srcId="{4A1E0D45-2D3A-4D55-A7D5-ACF91A351909}" destId="{400649D1-5439-457A-BC85-A08A2337D5A4}" srcOrd="1" destOrd="0" presId="urn:microsoft.com/office/officeart/2008/layout/AlternatingPictureBlocks"/>
    <dgm:cxn modelId="{87A913D2-9F62-4ABF-AE1E-B14CD3676DAC}" type="presParOf" srcId="{C639E991-0B16-417F-920D-0CD00F14B4CB}" destId="{01C0A362-EDF3-4703-BFC6-F95B85E94B3B}" srcOrd="3" destOrd="0" presId="urn:microsoft.com/office/officeart/2008/layout/AlternatingPictureBlocks"/>
    <dgm:cxn modelId="{86AB2974-C0FA-41B9-9865-6177CC8FE17E}" type="presParOf" srcId="{C639E991-0B16-417F-920D-0CD00F14B4CB}" destId="{99146F7E-6544-4AF1-A930-AAC3C234BD25}" srcOrd="4" destOrd="0" presId="urn:microsoft.com/office/officeart/2008/layout/AlternatingPictureBlocks"/>
    <dgm:cxn modelId="{A4F6F84D-47D3-442A-A04B-A4DDB8CBCE54}" type="presParOf" srcId="{99146F7E-6544-4AF1-A930-AAC3C234BD25}" destId="{066F19C5-F325-4609-B12D-1B042E524177}" srcOrd="0" destOrd="0" presId="urn:microsoft.com/office/officeart/2008/layout/AlternatingPictureBlocks"/>
    <dgm:cxn modelId="{14A956C2-EDDF-4834-8438-9EF3C204C1E3}" type="presParOf" srcId="{99146F7E-6544-4AF1-A930-AAC3C234BD25}" destId="{367B3A4A-2AB5-4920-8569-35FC02FCC88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95F29-BCA7-43E7-B6F1-119700DCF7DB}">
      <dsp:nvSpPr>
        <dsp:cNvPr id="0" name=""/>
        <dsp:cNvSpPr/>
      </dsp:nvSpPr>
      <dsp:spPr>
        <a:xfrm>
          <a:off x="1963634" y="810"/>
          <a:ext cx="2321610" cy="1050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Содержание пути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1963634" y="810"/>
        <a:ext cx="2321610" cy="1050027"/>
      </dsp:txXfrm>
    </dsp:sp>
    <dsp:sp modelId="{612C7882-E85A-46E3-9881-78400BE4BAEA}">
      <dsp:nvSpPr>
        <dsp:cNvPr id="0" name=""/>
        <dsp:cNvSpPr/>
      </dsp:nvSpPr>
      <dsp:spPr>
        <a:xfrm>
          <a:off x="820154" y="810"/>
          <a:ext cx="1039527" cy="10500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F6273-D2B1-4940-9C10-C934374FEC7F}">
      <dsp:nvSpPr>
        <dsp:cNvPr id="0" name=""/>
        <dsp:cNvSpPr/>
      </dsp:nvSpPr>
      <dsp:spPr>
        <a:xfrm>
          <a:off x="820154" y="1224092"/>
          <a:ext cx="2321610" cy="1050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Ремонт и обслуживание ПС</a:t>
          </a:r>
        </a:p>
      </dsp:txBody>
      <dsp:txXfrm>
        <a:off x="820154" y="1224092"/>
        <a:ext cx="2321610" cy="1050027"/>
      </dsp:txXfrm>
    </dsp:sp>
    <dsp:sp modelId="{400649D1-5439-457A-BC85-A08A2337D5A4}">
      <dsp:nvSpPr>
        <dsp:cNvPr id="0" name=""/>
        <dsp:cNvSpPr/>
      </dsp:nvSpPr>
      <dsp:spPr>
        <a:xfrm>
          <a:off x="3233015" y="1236787"/>
          <a:ext cx="1039527" cy="105002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F19C5-F325-4609-B12D-1B042E524177}">
      <dsp:nvSpPr>
        <dsp:cNvPr id="0" name=""/>
        <dsp:cNvSpPr/>
      </dsp:nvSpPr>
      <dsp:spPr>
        <a:xfrm>
          <a:off x="1963634" y="2447374"/>
          <a:ext cx="2321610" cy="1050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Отсутствие контроля за технической документацией</a:t>
          </a:r>
        </a:p>
      </dsp:txBody>
      <dsp:txXfrm>
        <a:off x="1963634" y="2447374"/>
        <a:ext cx="2321610" cy="1050027"/>
      </dsp:txXfrm>
    </dsp:sp>
    <dsp:sp modelId="{367B3A4A-2AB5-4920-8569-35FC02FCC888}">
      <dsp:nvSpPr>
        <dsp:cNvPr id="0" name=""/>
        <dsp:cNvSpPr/>
      </dsp:nvSpPr>
      <dsp:spPr>
        <a:xfrm>
          <a:off x="820154" y="2447374"/>
          <a:ext cx="1039527" cy="105002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95F29-BCA7-43E7-B6F1-119700DCF7DB}">
      <dsp:nvSpPr>
        <dsp:cNvPr id="0" name=""/>
        <dsp:cNvSpPr/>
      </dsp:nvSpPr>
      <dsp:spPr>
        <a:xfrm>
          <a:off x="1963634" y="810"/>
          <a:ext cx="2321610" cy="1050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Несоблюдение требований содержания железнодорожных переездов</a:t>
          </a:r>
        </a:p>
      </dsp:txBody>
      <dsp:txXfrm>
        <a:off x="1963634" y="810"/>
        <a:ext cx="2321610" cy="1050027"/>
      </dsp:txXfrm>
    </dsp:sp>
    <dsp:sp modelId="{612C7882-E85A-46E3-9881-78400BE4BAEA}">
      <dsp:nvSpPr>
        <dsp:cNvPr id="0" name=""/>
        <dsp:cNvSpPr/>
      </dsp:nvSpPr>
      <dsp:spPr>
        <a:xfrm>
          <a:off x="820154" y="810"/>
          <a:ext cx="1039527" cy="10500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F6273-D2B1-4940-9C10-C934374FEC7F}">
      <dsp:nvSpPr>
        <dsp:cNvPr id="0" name=""/>
        <dsp:cNvSpPr/>
      </dsp:nvSpPr>
      <dsp:spPr>
        <a:xfrm>
          <a:off x="820154" y="1224092"/>
          <a:ext cx="2321610" cy="1050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Отсутствие </a:t>
          </a:r>
          <a:r>
            <a:rPr lang="ru-RU" sz="12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информирования о ежегодных комиссионных осмотрах переездов</a:t>
          </a:r>
        </a:p>
      </dsp:txBody>
      <dsp:txXfrm>
        <a:off x="820154" y="1224092"/>
        <a:ext cx="2321610" cy="1050027"/>
      </dsp:txXfrm>
    </dsp:sp>
    <dsp:sp modelId="{400649D1-5439-457A-BC85-A08A2337D5A4}">
      <dsp:nvSpPr>
        <dsp:cNvPr id="0" name=""/>
        <dsp:cNvSpPr/>
      </dsp:nvSpPr>
      <dsp:spPr>
        <a:xfrm>
          <a:off x="3233015" y="1236787"/>
          <a:ext cx="1039527" cy="105002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F19C5-F325-4609-B12D-1B042E524177}">
      <dsp:nvSpPr>
        <dsp:cNvPr id="0" name=""/>
        <dsp:cNvSpPr/>
      </dsp:nvSpPr>
      <dsp:spPr>
        <a:xfrm>
          <a:off x="1963634" y="2398821"/>
          <a:ext cx="2321610" cy="1050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900" b="1" kern="1200" dirty="0">
              <a:solidFill>
                <a:prstClr val="whit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Информирование владельцами путей необщего пользования о происшествиях, сходах ПС, произошедших на их путях, некачественное расследование владельцами путей сходов железнодорожного ПС</a:t>
          </a:r>
        </a:p>
      </dsp:txBody>
      <dsp:txXfrm>
        <a:off x="1963634" y="2398821"/>
        <a:ext cx="2321610" cy="1050027"/>
      </dsp:txXfrm>
    </dsp:sp>
    <dsp:sp modelId="{367B3A4A-2AB5-4920-8569-35FC02FCC888}">
      <dsp:nvSpPr>
        <dsp:cNvPr id="0" name=""/>
        <dsp:cNvSpPr/>
      </dsp:nvSpPr>
      <dsp:spPr>
        <a:xfrm>
          <a:off x="834011" y="2407284"/>
          <a:ext cx="1039527" cy="1044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0.7175</cdr:x>
      <cdr:y>0.41973</cdr:y>
    </cdr:from>
    <cdr:to>
      <cdr:x>0.78562</cdr:x>
      <cdr:y>0.51287</cdr:y>
    </cdr:to>
    <cdr:pic>
      <cdr:nvPicPr>
        <cdr:cNvPr id="3" name="Picture 4" descr="C:\Users\user 10\Desktop\protection.png">
          <a:extLst xmlns:a="http://schemas.openxmlformats.org/drawingml/2006/main">
            <a:ext uri="{FF2B5EF4-FFF2-40B4-BE49-F238E27FC236}">
              <a16:creationId xmlns="" xmlns:a16="http://schemas.microsoft.com/office/drawing/2014/main" id="{FF1894B3-AD52-4F42-8B3A-4DFC73F588F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srgbClr val="C0504D">
              <a:shade val="45000"/>
              <a:satMod val="135000"/>
            </a:srgbClr>
            <a:prstClr val="white"/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73882" y="1705803"/>
          <a:ext cx="415260" cy="37848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0.07704</cdr:x>
      <cdr:y>0.73315</cdr:y>
    </cdr:from>
    <cdr:to>
      <cdr:x>0.12893</cdr:x>
      <cdr:y>0.80593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422694" y="2346385"/>
          <a:ext cx="284672" cy="23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0.13836</cdr:x>
      <cdr:y>0.73854</cdr:y>
    </cdr:from>
    <cdr:to>
      <cdr:x>0.18868</cdr:x>
      <cdr:y>0.81132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759124" y="2363638"/>
          <a:ext cx="276046" cy="23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0.27987</cdr:x>
      <cdr:y>0.77358</cdr:y>
    </cdr:from>
    <cdr:to>
      <cdr:x>0.3239</cdr:x>
      <cdr:y>0.86858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1388462" y="2103255"/>
          <a:ext cx="218438" cy="258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0.36006</cdr:x>
      <cdr:y>0.74933</cdr:y>
    </cdr:from>
    <cdr:to>
      <cdr:x>0.42296</cdr:x>
      <cdr:y>0.83558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1975448" y="2398143"/>
          <a:ext cx="345057" cy="276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0.01617</cdr:y>
    </cdr:from>
    <cdr:to>
      <cdr:x>0.56761</cdr:x>
      <cdr:y>0.08625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2743200" y="51758"/>
          <a:ext cx="370936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0.57075</cdr:x>
      <cdr:y>0.15633</cdr:y>
    </cdr:from>
    <cdr:to>
      <cdr:x>0.66035</cdr:x>
      <cdr:y>0.2345</cdr:y>
    </cdr:to>
    <cdr:sp macro="" textlink="">
      <cdr:nvSpPr>
        <cdr:cNvPr id="9" name="Поле 8"/>
        <cdr:cNvSpPr txBox="1"/>
      </cdr:nvSpPr>
      <cdr:spPr>
        <a:xfrm xmlns:a="http://schemas.openxmlformats.org/drawingml/2006/main">
          <a:off x="2795241" y="408956"/>
          <a:ext cx="438800" cy="204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63E38-436D-45F0-9912-1DBDBF11478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F617-1903-485B-A7A1-D7BA0E43B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2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9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AF617-1903-485B-A7A1-D7BA0E43B5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5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0713"/>
            <a:r>
              <a:rPr lang="ru-RU" b="1" dirty="0"/>
              <a:t>Слайд №3</a:t>
            </a:r>
            <a:endParaRPr lang="ru-RU" dirty="0"/>
          </a:p>
          <a:p>
            <a:pPr indent="4507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прошлом году Совет директоров ОАО «РЖД» утвердил Положение о системе управления рисками, которое установило структуру и ответственность за применение риск-ориентированного управления подразделения Компании.</a:t>
            </a:r>
          </a:p>
          <a:p>
            <a:pPr indent="4507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направление отражено в организационной модели управления рисками в области безопасности движения (распор. ОАО «РЖД» от 18.08.2015 г. № 2073р), как подход к менеджменту безопасности движения в холдинге «РЖД». Это означает, что принятый остаточный уровень риска и внедряемые мероприятия основаны на классификации возможных сценариев в соответствии с частотой возникновения транспортных происшествий и размера ущерба.</a:t>
            </a:r>
          </a:p>
          <a:p>
            <a:pPr indent="4507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 9 месяцев уровень общего риска безопасности движения на инфраструктуре железнодорожного транспорта ОАО «РЖД» снизился к 2016 году на 34%, частота возникновения опасного события на 29% (9,80/13,74), средний ущерб на 7% (135,45/146,19 тыс.руб.).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110A1-1014-4DD1-A1B0-959FDA45A95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01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AF617-1903-485B-A7A1-D7BA0E43B5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3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4" indent="0" algn="ctr">
              <a:buNone/>
              <a:defRPr sz="1400"/>
            </a:lvl3pPr>
            <a:lvl4pPr marL="1028572" indent="0" algn="ctr">
              <a:buNone/>
              <a:defRPr sz="1200"/>
            </a:lvl4pPr>
            <a:lvl5pPr marL="1371429" indent="0" algn="ctr">
              <a:buNone/>
              <a:defRPr sz="1200"/>
            </a:lvl5pPr>
            <a:lvl6pPr marL="1714285" indent="0" algn="ctr">
              <a:buNone/>
              <a:defRPr sz="1200"/>
            </a:lvl6pPr>
            <a:lvl7pPr marL="2057142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9650F-3663-4712-BE22-76AF2F13B028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38F3-E18E-4FD4-90BC-130DA7653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5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8CD0-4779-444E-8173-E1DF0094CCF8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3EF6-C7CD-4370-81DC-99F18B222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D617-6C6B-4212-BD05-A555258ABB31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7B9B-747E-4EB4-A086-69ECB931E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5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95487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01617" y="4926988"/>
            <a:ext cx="230187" cy="15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E18AD7E3-A8CC-448C-A9C8-6A880DDB9412}" type="slidenum">
              <a:rPr lang="en-US" sz="1000" i="0" smtClean="0">
                <a:solidFill>
                  <a:prstClr val="black"/>
                </a:solidFill>
                <a:latin typeface="Verdana" charset="0"/>
                <a:cs typeface="Arial" charset="0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i="0" dirty="0">
              <a:solidFill>
                <a:prstClr val="black"/>
              </a:solidFill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3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261F-5D27-470A-93B2-EC520368F41B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670C-DD24-435F-B925-9CB8A03D2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D285-897A-4338-AFE5-4B86133593B1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A451-5080-4728-89E4-A4BA99DC1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D9E6-0877-4DAF-AA85-E7274D89013C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B914-5A7D-4776-B704-A8F73BA6A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400" b="1"/>
            </a:lvl3pPr>
            <a:lvl4pPr marL="1028572" indent="0">
              <a:buNone/>
              <a:defRPr sz="1200" b="1"/>
            </a:lvl4pPr>
            <a:lvl5pPr marL="1371429" indent="0">
              <a:buNone/>
              <a:defRPr sz="1200" b="1"/>
            </a:lvl5pPr>
            <a:lvl6pPr marL="1714285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400" b="1"/>
            </a:lvl3pPr>
            <a:lvl4pPr marL="1028572" indent="0">
              <a:buNone/>
              <a:defRPr sz="1200" b="1"/>
            </a:lvl4pPr>
            <a:lvl5pPr marL="1371429" indent="0">
              <a:buNone/>
              <a:defRPr sz="1200" b="1"/>
            </a:lvl5pPr>
            <a:lvl6pPr marL="1714285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8E10D-70E0-4E0F-81C3-2AA8DC642F16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17C7-A736-4982-933C-0BBB75ECB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0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79C0-1130-446B-8520-F4BE9B07763A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783A-E6F6-4F34-A71C-C68E53BB3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88F03-5F62-42CA-94D9-399E72DAF7FB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2308-F5B6-435C-8B75-D551A6F65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2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4" indent="0">
              <a:buNone/>
              <a:defRPr sz="900"/>
            </a:lvl3pPr>
            <a:lvl4pPr marL="1028572" indent="0">
              <a:buNone/>
              <a:defRPr sz="800"/>
            </a:lvl4pPr>
            <a:lvl5pPr marL="1371429" indent="0">
              <a:buNone/>
              <a:defRPr sz="800"/>
            </a:lvl5pPr>
            <a:lvl6pPr marL="1714285" indent="0">
              <a:buNone/>
              <a:defRPr sz="800"/>
            </a:lvl6pPr>
            <a:lvl7pPr marL="2057142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CFD2-6C26-4C58-AF99-C822D77B8630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D477-6B73-494F-AC8E-A327F401E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3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4" indent="0">
              <a:buNone/>
              <a:defRPr sz="1800"/>
            </a:lvl3pPr>
            <a:lvl4pPr marL="1028572" indent="0">
              <a:buNone/>
              <a:defRPr sz="1500"/>
            </a:lvl4pPr>
            <a:lvl5pPr marL="1371429" indent="0">
              <a:buNone/>
              <a:defRPr sz="1500"/>
            </a:lvl5pPr>
            <a:lvl6pPr marL="1714285" indent="0">
              <a:buNone/>
              <a:defRPr sz="1500"/>
            </a:lvl6pPr>
            <a:lvl7pPr marL="2057142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4" indent="0">
              <a:buNone/>
              <a:defRPr sz="900"/>
            </a:lvl3pPr>
            <a:lvl4pPr marL="1028572" indent="0">
              <a:buNone/>
              <a:defRPr sz="800"/>
            </a:lvl4pPr>
            <a:lvl5pPr marL="1371429" indent="0">
              <a:buNone/>
              <a:defRPr sz="800"/>
            </a:lvl5pPr>
            <a:lvl6pPr marL="1714285" indent="0">
              <a:buNone/>
              <a:defRPr sz="800"/>
            </a:lvl6pPr>
            <a:lvl7pPr marL="2057142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DF9A-A79A-450A-B6D0-8E935486DFD6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5223-8F9E-4FBA-8208-5D09921C7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0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13000"/>
            <a:lum/>
          </a:blip>
          <a:srcRect/>
          <a:stretch>
            <a:fillRect t="13000" b="-8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40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8427"/>
            <a:ext cx="7886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C83B7-0E38-440E-BA15-F1DA18BD3BD7}" type="datetimeFigureOut">
              <a:rPr lang="ru-RU"/>
              <a:pPr>
                <a:defRPr/>
              </a:pPr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EFBCD-A740-4A81-99E3-A7E285807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7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7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7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7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143" algn="l" defTabSz="68571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287" algn="l" defTabSz="68571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429" algn="l" defTabSz="68571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571" algn="l" defTabSz="68571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29" indent="-171429" algn="l" defTabSz="6857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6" indent="-171429" algn="l" defTabSz="68571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142" indent="-171429" algn="l" defTabSz="68571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29" algn="l" defTabSz="68571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8" indent="-171429" algn="l" defTabSz="68571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4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2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28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5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4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2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29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5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2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chart" Target="../charts/chart1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eg"/><Relationship Id="rId7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657351" y="1597820"/>
            <a:ext cx="5829300" cy="1102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1701" y="2914650"/>
            <a:ext cx="4800600" cy="1314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332" b="10003"/>
          <a:stretch/>
        </p:blipFill>
        <p:spPr bwMode="auto">
          <a:xfrm>
            <a:off x="0" y="-34615"/>
            <a:ext cx="9144000" cy="520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57351" y="1175859"/>
            <a:ext cx="7288757" cy="1938982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правоприменительной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2024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области железнодорожного транспорта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0247" y="4795061"/>
            <a:ext cx="3335257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Красный Узел 20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41725B6-4AD4-4466-922E-1CC8FBC20A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38458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Picture 3" descr="Герб ФС">
            <a:extLst>
              <a:ext uri="{FF2B5EF4-FFF2-40B4-BE49-F238E27FC236}">
                <a16:creationId xmlns="" xmlns:a16="http://schemas.microsoft.com/office/drawing/2014/main" id="{24C6779D-690C-4999-806D-E1E6CEC8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E3E5C64-1B6D-4B61-84DB-46DD9DD3277F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</p:spTree>
    <p:extLst>
      <p:ext uri="{BB962C8B-B14F-4D97-AF65-F5344CB8AC3E}">
        <p14:creationId xmlns:p14="http://schemas.microsoft.com/office/powerpoint/2010/main" val="172380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2"/>
          <p:cNvSpPr/>
          <p:nvPr/>
        </p:nvSpPr>
        <p:spPr>
          <a:xfrm>
            <a:off x="1" y="775804"/>
            <a:ext cx="9143998" cy="25368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РЕЗУЛЬТАТЫ КОНТРОЛЬНО-НАДЗОРНОЙ ДЕЯТЕЛЬНОСТИ</a:t>
            </a:r>
            <a:endParaRPr lang="ru-RU" sz="1200" b="1" spc="-1" dirty="0">
              <a:solidFill>
                <a:schemeClr val="tx2">
                  <a:lumMod val="75000"/>
                </a:schemeClr>
              </a:solidFill>
              <a:latin typeface="XO Orie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74C30FC-70F1-4522-9C76-B7BA25FD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3" descr="Герб ФС">
            <a:extLst>
              <a:ext uri="{FF2B5EF4-FFF2-40B4-BE49-F238E27FC236}">
                <a16:creationId xmlns="" xmlns:a16="http://schemas.microsoft.com/office/drawing/2014/main" id="{987FA268-B1E2-4A56-A3AC-15E1CE0EB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22DE065-3696-4260-9CBB-5704697D2545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  <p:pic>
        <p:nvPicPr>
          <p:cNvPr id="2051" name="Picture 3" descr="F:\2215.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17211"/>
            <a:ext cx="1846006" cy="1226289"/>
          </a:xfrm>
          <a:prstGeom prst="rect">
            <a:avLst/>
          </a:prstGeom>
          <a:noFill/>
        </p:spPr>
      </p:pic>
      <p:pic>
        <p:nvPicPr>
          <p:cNvPr id="2053" name="Picture 5" descr="F:\Без названия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137" y="2251328"/>
            <a:ext cx="3028950" cy="1796494"/>
          </a:xfrm>
          <a:prstGeom prst="rect">
            <a:avLst/>
          </a:prstGeom>
          <a:noFill/>
        </p:spPr>
      </p:pic>
      <p:pic>
        <p:nvPicPr>
          <p:cNvPr id="2050" name="Picture 2" descr="F:\istockphoto-1420424118-612x6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151" y="1209775"/>
            <a:ext cx="1865313" cy="1243013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83155033"/>
              </p:ext>
            </p:extLst>
          </p:nvPr>
        </p:nvGraphicFramePr>
        <p:xfrm>
          <a:off x="3028585" y="1362863"/>
          <a:ext cx="6115413" cy="378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1578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2"/>
          <p:cNvSpPr/>
          <p:nvPr/>
        </p:nvSpPr>
        <p:spPr>
          <a:xfrm>
            <a:off x="0" y="1028928"/>
            <a:ext cx="9144000" cy="221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29" tIns="25629" rIns="51529" bIns="25629">
            <a:spAutoFit/>
          </a:bodyPr>
          <a:lstStyle/>
          <a:p>
            <a:pPr algn="ctr"/>
            <a:r>
              <a:rPr lang="ru-RU" sz="11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ПРОФИЛАКТИКА </a:t>
            </a:r>
            <a:endParaRPr lang="ru-RU" sz="11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-1" y="695968"/>
            <a:ext cx="9143999" cy="2364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29" tIns="25629" rIns="51529" bIns="2562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sz="1200" b="1" spc="-1" dirty="0">
              <a:solidFill>
                <a:schemeClr val="tx2">
                  <a:lumMod val="75000"/>
                </a:schemeClr>
              </a:solidFill>
              <a:latin typeface="XO Oriel"/>
            </a:endParaRPr>
          </a:p>
        </p:txBody>
      </p:sp>
      <p:graphicFrame>
        <p:nvGraphicFramePr>
          <p:cNvPr id="11" name="Table 4"/>
          <p:cNvGraphicFramePr/>
          <p:nvPr>
            <p:extLst>
              <p:ext uri="{D42A27DB-BD31-4B8C-83A1-F6EECF244321}">
                <p14:modId xmlns:p14="http://schemas.microsoft.com/office/powerpoint/2010/main" val="3767938960"/>
              </p:ext>
            </p:extLst>
          </p:nvPr>
        </p:nvGraphicFramePr>
        <p:xfrm>
          <a:off x="320330" y="1597632"/>
          <a:ext cx="8241249" cy="3014801"/>
        </p:xfrm>
        <a:graphic>
          <a:graphicData uri="http://schemas.openxmlformats.org/drawingml/2006/table">
            <a:tbl>
              <a:tblPr/>
              <a:tblGrid>
                <a:gridCol w="8241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6359">
                <a:tc>
                  <a:txBody>
                    <a:bodyPr/>
                    <a:lstStyle/>
                    <a:p>
                      <a:pPr>
                        <a:lnSpc>
                          <a:spcPts val="998"/>
                        </a:lnSpc>
                      </a:pPr>
                      <a:r>
                        <a:rPr lang="ru-RU" sz="1050" b="1" strike="noStrike" spc="-1" dirty="0" smtClean="0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Профилактические</a:t>
                      </a:r>
                      <a:r>
                        <a:rPr lang="ru-RU" sz="1050" b="1" strike="noStrike" spc="-1" baseline="0" dirty="0" smtClean="0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 мероприятия:</a:t>
                      </a:r>
                      <a:endParaRPr lang="ru-RU" sz="1050" b="0" strike="noStrike" spc="-1" dirty="0">
                        <a:latin typeface="Times New Roman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154"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050" b="1" strike="noStrike" kern="1200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+mn-cs"/>
                        </a:rPr>
                        <a:t>Вынесение</a:t>
                      </a:r>
                      <a:r>
                        <a:rPr lang="ru-RU" sz="1050" b="1" strike="noStrike" kern="1200" spc="-1" baseline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+mn-cs"/>
                        </a:rPr>
                        <a:t> Предостережения о недопустимости нарушений обязательных требований</a:t>
                      </a:r>
                      <a:endParaRPr lang="ru-RU" sz="1050" b="1" strike="noStrike" kern="1200" spc="-1" dirty="0">
                        <a:solidFill>
                          <a:schemeClr val="tx1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1080"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05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Информирование</a:t>
                      </a:r>
                      <a:endParaRPr lang="ru-RU" sz="1050" b="1" strike="noStrike" spc="-1" dirty="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436"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05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Обобщение</a:t>
                      </a:r>
                      <a:r>
                        <a:rPr lang="ru-RU" sz="1050" b="1" strike="noStrike" spc="-1" baseline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 правоприменительной практики</a:t>
                      </a:r>
                      <a:endParaRPr lang="ru-RU" sz="1050" b="1" strike="noStrike" spc="-1" dirty="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5436"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05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Консультирование</a:t>
                      </a:r>
                      <a:endParaRPr lang="ru-RU" sz="1050" b="1" strike="noStrike" spc="-1" dirty="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506">
                <a:tc>
                  <a:txBody>
                    <a:bodyPr/>
                    <a:lstStyle/>
                    <a:p>
                      <a:pPr marL="0" marR="0" indent="0" algn="l" defTabSz="685714" rtl="0" eaLnBrk="1" fontAlgn="auto" latinLnBrk="0" hangingPunct="1">
                        <a:lnSpc>
                          <a:spcPts val="99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Самообследование</a:t>
                      </a:r>
                    </a:p>
                    <a:p>
                      <a:pPr algn="l">
                        <a:lnSpc>
                          <a:spcPts val="998"/>
                        </a:lnSpc>
                      </a:pPr>
                      <a:endParaRPr lang="ru-RU" sz="1050" b="1" strike="noStrike" spc="-1" dirty="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4830"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05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Профилактический визит</a:t>
                      </a:r>
                      <a:endParaRPr lang="ru-RU" sz="1050" b="1" strike="noStrike" spc="-1" dirty="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7F034C2-69BA-46EE-9397-4657C9B081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3" descr="Герб ФС">
            <a:extLst>
              <a:ext uri="{FF2B5EF4-FFF2-40B4-BE49-F238E27FC236}">
                <a16:creationId xmlns="" xmlns:a16="http://schemas.microsoft.com/office/drawing/2014/main" id="{42EEFB31-588E-4D55-A9FE-BE3EEBA5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B02B954-1773-4412-A3DB-47C3F4EC32F1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</p:spTree>
    <p:extLst>
      <p:ext uri="{BB962C8B-B14F-4D97-AF65-F5344CB8AC3E}">
        <p14:creationId xmlns:p14="http://schemas.microsoft.com/office/powerpoint/2010/main" val="183418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91649" y="24282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24" name="Picture 3" descr="Герб ФС">
            <a:extLst>
              <a:ext uri="{FF2B5EF4-FFF2-40B4-BE49-F238E27FC236}">
                <a16:creationId xmlns=""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4" descr="2467011605782497@vla4-87a00c2d2b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924"/>
            <a:ext cx="9144000" cy="43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20084050"/>
              </p:ext>
            </p:extLst>
          </p:nvPr>
        </p:nvGraphicFramePr>
        <p:xfrm>
          <a:off x="50800" y="1314163"/>
          <a:ext cx="9050105" cy="368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27" name="CustomShape 2"/>
          <p:cNvSpPr/>
          <p:nvPr/>
        </p:nvSpPr>
        <p:spPr>
          <a:xfrm>
            <a:off x="50800" y="987747"/>
            <a:ext cx="9093200" cy="2075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9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РЕЗУЛЬТАТЫ ПРОФИЛАКТИЧЕСКИХ МЕРОПРИЯТИЙ</a:t>
            </a:r>
            <a:endParaRPr lang="ru-RU" sz="9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40835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572980"/>
              </p:ext>
            </p:extLst>
          </p:nvPr>
        </p:nvGraphicFramePr>
        <p:xfrm>
          <a:off x="4568028" y="1465947"/>
          <a:ext cx="3635693" cy="273499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89153">
                  <a:extLst>
                    <a:ext uri="{9D8B030D-6E8A-4147-A177-3AD203B41FA5}">
                      <a16:colId xmlns="" xmlns:a16="http://schemas.microsoft.com/office/drawing/2014/main" val="552512113"/>
                    </a:ext>
                  </a:extLst>
                </a:gridCol>
                <a:gridCol w="1746540">
                  <a:extLst>
                    <a:ext uri="{9D8B030D-6E8A-4147-A177-3AD203B41FA5}">
                      <a16:colId xmlns="" xmlns:a16="http://schemas.microsoft.com/office/drawing/2014/main" val="454679905"/>
                    </a:ext>
                  </a:extLst>
                </a:gridCol>
              </a:tblGrid>
              <a:tr h="53002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7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 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4268348789"/>
                  </a:ext>
                </a:extLst>
              </a:tr>
              <a:tr h="298991"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Количество комиссий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ru-RU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2884198934"/>
                  </a:ext>
                </a:extLst>
              </a:tr>
              <a:tr h="353353"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Количество претендентов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1096</a:t>
                      </a:r>
                      <a:endParaRPr lang="ru-RU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3173356687"/>
                  </a:ext>
                </a:extLst>
              </a:tr>
              <a:tr h="448486"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Количество выданных свидетельств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735</a:t>
                      </a:r>
                      <a:endParaRPr lang="ru-RU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244030459"/>
                  </a:ext>
                </a:extLst>
              </a:tr>
              <a:tr h="306229">
                <a:tc>
                  <a:txBody>
                    <a:bodyPr/>
                    <a:lstStyle/>
                    <a:p>
                      <a:pPr lvl="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не сдавших экзамен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кандидатов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4255033634"/>
                  </a:ext>
                </a:extLst>
              </a:tr>
              <a:tr h="306229">
                <a:tc>
                  <a:txBody>
                    <a:bodyPr/>
                    <a:lstStyle/>
                    <a:p>
                      <a:pPr marL="0" lvl="0" indent="1803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не явившихся кандидатов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3963">
                <a:tc>
                  <a:txBody>
                    <a:bodyPr/>
                    <a:lstStyle/>
                    <a:p>
                      <a:pPr marL="0" lvl="0" indent="1803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Отношение количества не сдавших к общему количеству кандидатов, 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5,93%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84178948"/>
                  </a:ext>
                </a:extLst>
              </a:tr>
            </a:tbl>
          </a:graphicData>
        </a:graphic>
      </p:graphicFrame>
      <p:sp>
        <p:nvSpPr>
          <p:cNvPr id="10" name="CustomShape 2"/>
          <p:cNvSpPr/>
          <p:nvPr/>
        </p:nvSpPr>
        <p:spPr>
          <a:xfrm>
            <a:off x="0" y="706616"/>
            <a:ext cx="9144000" cy="2364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sz="1200" b="1" spc="-1" dirty="0">
              <a:solidFill>
                <a:schemeClr val="tx2">
                  <a:lumMod val="75000"/>
                </a:schemeClr>
              </a:solidFill>
              <a:latin typeface="XO Oriel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1" y="965969"/>
            <a:ext cx="9143999" cy="21334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algn="ctr"/>
            <a:r>
              <a:rPr lang="ru-RU" altLang="ru-RU" sz="105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ВЫДАЧА СВИДЕТЕЛЬСТВА НА ПРАВО УПРАВЛЕНИЯ ЖЕЛЕЗНОДОРОЖНЫМ ПОДВИЖНЫМ СОСТАВОМ </a:t>
            </a:r>
          </a:p>
        </p:txBody>
      </p:sp>
      <p:pic>
        <p:nvPicPr>
          <p:cNvPr id="12" name="Рисунок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9"/>
          <a:stretch/>
        </p:blipFill>
        <p:spPr bwMode="auto">
          <a:xfrm>
            <a:off x="181480" y="1516311"/>
            <a:ext cx="1742323" cy="114163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9"/>
          <a:stretch/>
        </p:blipFill>
        <p:spPr bwMode="auto">
          <a:xfrm>
            <a:off x="181480" y="2961651"/>
            <a:ext cx="1829746" cy="12392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151233A-C278-4800-B49D-E98FFB2A54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2059" y="2962425"/>
            <a:ext cx="1719144" cy="12385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C:\Users\kiseleva_es\AppData\Local\Microsoft\Windows\INetCache\Content.Word\IMG-3d1e148581a112263bdee5c8002f678a-V.JPG">
            <a:extLst>
              <a:ext uri="{FF2B5EF4-FFF2-40B4-BE49-F238E27FC236}">
                <a16:creationId xmlns="" xmlns:a16="http://schemas.microsoft.com/office/drawing/2014/main" id="{491280E6-B7F6-4C47-9138-6568D772D8F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6"/>
          <a:stretch/>
        </p:blipFill>
        <p:spPr bwMode="auto">
          <a:xfrm>
            <a:off x="2262059" y="1516311"/>
            <a:ext cx="1719144" cy="11416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6F29C36-E86F-4D36-A1C6-BE397A9238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5" name="Picture 3" descr="Герб ФС">
            <a:extLst>
              <a:ext uri="{FF2B5EF4-FFF2-40B4-BE49-F238E27FC236}">
                <a16:creationId xmlns="" xmlns:a16="http://schemas.microsoft.com/office/drawing/2014/main" id="{0E09F990-46F1-4F1E-9BBF-07564114C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A36CD32-5C79-49AD-8E27-D4CAA7BC336E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</p:spTree>
    <p:extLst>
      <p:ext uri="{BB962C8B-B14F-4D97-AF65-F5344CB8AC3E}">
        <p14:creationId xmlns:p14="http://schemas.microsoft.com/office/powerpoint/2010/main" val="152750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2"/>
          <p:cNvSpPr/>
          <p:nvPr/>
        </p:nvSpPr>
        <p:spPr>
          <a:xfrm>
            <a:off x="-1" y="736056"/>
            <a:ext cx="9143999" cy="2364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sz="12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sp>
        <p:nvSpPr>
          <p:cNvPr id="14" name="CustomShape 2"/>
          <p:cNvSpPr/>
          <p:nvPr/>
        </p:nvSpPr>
        <p:spPr>
          <a:xfrm>
            <a:off x="2" y="990929"/>
            <a:ext cx="9143998" cy="21334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44546A">
                    <a:lumMod val="75000"/>
                  </a:srgbClr>
                </a:solidFill>
                <a:latin typeface="Verdana" pitchFamily="34" charset="0"/>
              </a:rPr>
              <a:t>ЛИЦЕНЗИРОВАНИЕ ОТДЕЛЬНЫХ ВИДОВ ДЕЯТЕЛЬНОСТИ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431841" y="1568152"/>
            <a:ext cx="2576097" cy="630772"/>
          </a:xfrm>
          <a:custGeom>
            <a:avLst/>
            <a:gdLst>
              <a:gd name="connsiteX0" fmla="*/ 0 w 4826071"/>
              <a:gd name="connsiteY0" fmla="*/ 0 h 524971"/>
              <a:gd name="connsiteX1" fmla="*/ 4826071 w 4826071"/>
              <a:gd name="connsiteY1" fmla="*/ 0 h 524971"/>
              <a:gd name="connsiteX2" fmla="*/ 4826071 w 4826071"/>
              <a:gd name="connsiteY2" fmla="*/ 524971 h 524971"/>
              <a:gd name="connsiteX3" fmla="*/ 0 w 4826071"/>
              <a:gd name="connsiteY3" fmla="*/ 524971 h 524971"/>
              <a:gd name="connsiteX4" fmla="*/ 0 w 4826071"/>
              <a:gd name="connsiteY4" fmla="*/ 0 h 52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71" h="524971">
                <a:moveTo>
                  <a:pt x="0" y="0"/>
                </a:moveTo>
                <a:lnTo>
                  <a:pt x="4826071" y="0"/>
                </a:lnTo>
                <a:lnTo>
                  <a:pt x="4826071" y="524971"/>
                </a:lnTo>
                <a:lnTo>
                  <a:pt x="0" y="524971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/>
        </p:spPr>
        <p:txBody>
          <a:bodyPr lIns="483527" tIns="30460" rIns="30460" bIns="30460" spcCol="1270" anchor="ctr"/>
          <a:lstStyle/>
          <a:p>
            <a:pPr defTabSz="53302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975" kern="0" dirty="0">
                <a:ln w="0"/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Перевозка железнодорожным транспортом пассажиров</a:t>
            </a:r>
            <a:endParaRPr lang="ru-RU" sz="975" kern="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78" y="1466179"/>
            <a:ext cx="885987" cy="89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6430064" y="2690299"/>
            <a:ext cx="2496836" cy="684281"/>
          </a:xfrm>
          <a:custGeom>
            <a:avLst/>
            <a:gdLst>
              <a:gd name="connsiteX0" fmla="*/ 0 w 4516722"/>
              <a:gd name="connsiteY0" fmla="*/ 0 h 604828"/>
              <a:gd name="connsiteX1" fmla="*/ 4516722 w 4516722"/>
              <a:gd name="connsiteY1" fmla="*/ 0 h 604828"/>
              <a:gd name="connsiteX2" fmla="*/ 4516722 w 4516722"/>
              <a:gd name="connsiteY2" fmla="*/ 604828 h 604828"/>
              <a:gd name="connsiteX3" fmla="*/ 0 w 4516722"/>
              <a:gd name="connsiteY3" fmla="*/ 604828 h 604828"/>
              <a:gd name="connsiteX4" fmla="*/ 0 w 4516722"/>
              <a:gd name="connsiteY4" fmla="*/ 0 h 6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6722" h="604828">
                <a:moveTo>
                  <a:pt x="0" y="0"/>
                </a:moveTo>
                <a:lnTo>
                  <a:pt x="4516722" y="0"/>
                </a:lnTo>
                <a:lnTo>
                  <a:pt x="4516722" y="604828"/>
                </a:lnTo>
                <a:lnTo>
                  <a:pt x="0" y="604828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/>
        </p:spPr>
        <p:txBody>
          <a:bodyPr lIns="483527" tIns="30460" rIns="30460" bIns="30460" spcCol="1270" anchor="ctr"/>
          <a:lstStyle/>
          <a:p>
            <a:pPr defTabSz="53302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975" kern="0" dirty="0">
                <a:ln w="0"/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Перевозка железнодорожным транспортом</a:t>
            </a:r>
            <a:r>
              <a:rPr lang="ru-RU" sz="975" kern="0" dirty="0">
                <a:ln w="17780" cmpd="sng">
                  <a:prstDash val="solid"/>
                  <a:miter lim="800000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опасных грузов</a:t>
            </a:r>
            <a:endParaRPr lang="ru-RU" sz="975" kern="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510088" y="3743157"/>
            <a:ext cx="2485348" cy="730873"/>
          </a:xfrm>
          <a:custGeom>
            <a:avLst/>
            <a:gdLst>
              <a:gd name="connsiteX0" fmla="*/ 0 w 4703357"/>
              <a:gd name="connsiteY0" fmla="*/ 0 h 727260"/>
              <a:gd name="connsiteX1" fmla="*/ 4703357 w 4703357"/>
              <a:gd name="connsiteY1" fmla="*/ 0 h 727260"/>
              <a:gd name="connsiteX2" fmla="*/ 4703357 w 4703357"/>
              <a:gd name="connsiteY2" fmla="*/ 727260 h 727260"/>
              <a:gd name="connsiteX3" fmla="*/ 0 w 4703357"/>
              <a:gd name="connsiteY3" fmla="*/ 727260 h 727260"/>
              <a:gd name="connsiteX4" fmla="*/ 0 w 4703357"/>
              <a:gd name="connsiteY4" fmla="*/ 0 h 7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3357" h="727260">
                <a:moveTo>
                  <a:pt x="0" y="0"/>
                </a:moveTo>
                <a:lnTo>
                  <a:pt x="4703357" y="0"/>
                </a:lnTo>
                <a:lnTo>
                  <a:pt x="4703357" y="727260"/>
                </a:lnTo>
                <a:lnTo>
                  <a:pt x="0" y="72726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/>
        </p:spPr>
        <p:txBody>
          <a:bodyPr lIns="483527" tIns="30460" rIns="30460" bIns="30460" spcCol="1270" anchor="ctr"/>
          <a:lstStyle/>
          <a:p>
            <a:pPr defTabSz="53302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975" kern="0" dirty="0">
                <a:ln w="17780" cmpd="sng">
                  <a:prstDash val="solid"/>
                  <a:miter lim="800000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Погрузочно-разгрузочная деятельность применительно к опасным грузам железнодорожном транспорте</a:t>
            </a:r>
            <a:endParaRPr lang="ru-RU" sz="975" kern="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83" y="3743156"/>
            <a:ext cx="882416" cy="89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75" y="2619206"/>
            <a:ext cx="883607" cy="89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17191" y="1729809"/>
            <a:ext cx="5382566" cy="18522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indent="334327"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srgbClr val="C00000"/>
                </a:solidFill>
                <a:latin typeface="Verdana" pitchFamily="34" charset="0"/>
              </a:rPr>
              <a:t>С 14 марта 2022 года </a:t>
            </a:r>
            <a:r>
              <a:rPr lang="ru-RU" sz="900" b="1" dirty="0">
                <a:solidFill>
                  <a:srgbClr val="44546A">
                    <a:lumMod val="75000"/>
                  </a:srgbClr>
                </a:solidFill>
                <a:latin typeface="Verdana" pitchFamily="34" charset="0"/>
              </a:rPr>
              <a:t>в соответствии с постановлением Правительства Российской Федерации от 12.03.2022 № 353 «Об особенностях разрешительной деятельности в 2022 и 2023 году» осуществление погрузочно-разгрузочной деятельности применительно к опасным </a:t>
            </a:r>
            <a:br>
              <a:rPr lang="ru-RU" sz="900" b="1" dirty="0">
                <a:solidFill>
                  <a:srgbClr val="44546A">
                    <a:lumMod val="75000"/>
                  </a:srgbClr>
                </a:solidFill>
                <a:latin typeface="Verdana" pitchFamily="34" charset="0"/>
              </a:rPr>
            </a:br>
            <a:r>
              <a:rPr lang="ru-RU" sz="900" b="1" dirty="0">
                <a:solidFill>
                  <a:srgbClr val="44546A">
                    <a:lumMod val="75000"/>
                  </a:srgbClr>
                </a:solidFill>
                <a:latin typeface="Verdana" pitchFamily="34" charset="0"/>
              </a:rPr>
              <a:t>грузам железнодорожном транспорте и деятельности по перевозке железнодорожным транспортом опасных грузов </a:t>
            </a:r>
            <a:r>
              <a:rPr lang="ru-RU" sz="900" b="1" dirty="0">
                <a:solidFill>
                  <a:srgbClr val="C2282E"/>
                </a:solidFill>
                <a:latin typeface="Verdana" pitchFamily="34" charset="0"/>
              </a:rPr>
              <a:t>не требует получение </a:t>
            </a:r>
            <a:r>
              <a:rPr lang="ru-RU" sz="900" b="1" dirty="0" smtClean="0">
                <a:solidFill>
                  <a:srgbClr val="C2282E"/>
                </a:solidFill>
                <a:latin typeface="Verdana" pitchFamily="34" charset="0"/>
              </a:rPr>
              <a:t>лицензии.</a:t>
            </a:r>
            <a:endParaRPr lang="ru-RU" sz="900" b="1" dirty="0">
              <a:solidFill>
                <a:srgbClr val="44546A">
                  <a:lumMod val="75000"/>
                </a:srgbClr>
              </a:solidFill>
              <a:latin typeface="Verdana" pitchFamily="34" charset="0"/>
            </a:endParaRPr>
          </a:p>
          <a:p>
            <a:pPr indent="334327"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srgbClr val="C00000"/>
                </a:solidFill>
                <a:latin typeface="Verdana" pitchFamily="34" charset="0"/>
              </a:rPr>
              <a:t>В отчетном периоде за 2024 год </a:t>
            </a:r>
            <a:r>
              <a:rPr lang="ru-RU" sz="900" b="1" dirty="0">
                <a:solidFill>
                  <a:srgbClr val="C00000"/>
                </a:solidFill>
                <a:latin typeface="Verdana" pitchFamily="34" charset="0"/>
              </a:rPr>
              <a:t>в </a:t>
            </a:r>
            <a:r>
              <a:rPr lang="ru-RU" sz="900" b="1" dirty="0" smtClean="0">
                <a:solidFill>
                  <a:srgbClr val="C00000"/>
                </a:solidFill>
                <a:latin typeface="Verdana" pitchFamily="34" charset="0"/>
              </a:rPr>
              <a:t>Управление </a:t>
            </a:r>
            <a:r>
              <a:rPr lang="ru-RU" sz="900" b="1" dirty="0">
                <a:solidFill>
                  <a:srgbClr val="C00000"/>
                </a:solidFill>
                <a:latin typeface="Verdana" pitchFamily="34" charset="0"/>
              </a:rPr>
              <a:t>поступило </a:t>
            </a:r>
            <a:r>
              <a:rPr lang="ru-RU" sz="900" b="1" dirty="0" smtClean="0">
                <a:solidFill>
                  <a:srgbClr val="C00000"/>
                </a:solidFill>
                <a:latin typeface="Verdana" pitchFamily="34" charset="0"/>
              </a:rPr>
              <a:t>21 уведомление </a:t>
            </a:r>
            <a:r>
              <a:rPr lang="ru-RU" sz="900" b="1" dirty="0">
                <a:solidFill>
                  <a:srgbClr val="C00000"/>
                </a:solidFill>
                <a:latin typeface="Verdana" pitchFamily="34" charset="0"/>
              </a:rPr>
              <a:t>о начале </a:t>
            </a:r>
            <a:r>
              <a:rPr lang="ru-RU" sz="900" b="1" dirty="0" smtClean="0">
                <a:solidFill>
                  <a:srgbClr val="C00000"/>
                </a:solidFill>
                <a:latin typeface="Verdana" pitchFamily="34" charset="0"/>
              </a:rPr>
              <a:t>осуществления предпринимательской деятельности (погрузочно-разгрузочная деятельность </a:t>
            </a:r>
            <a:r>
              <a:rPr lang="ru-RU" sz="900" b="1" dirty="0">
                <a:solidFill>
                  <a:srgbClr val="C00000"/>
                </a:solidFill>
                <a:latin typeface="Verdana" pitchFamily="34" charset="0"/>
              </a:rPr>
              <a:t>применительно к опасным грузам </a:t>
            </a:r>
            <a:r>
              <a:rPr lang="ru-RU" sz="900" b="1" dirty="0" smtClean="0">
                <a:solidFill>
                  <a:srgbClr val="C00000"/>
                </a:solidFill>
                <a:latin typeface="Verdana" pitchFamily="34" charset="0"/>
              </a:rPr>
              <a:t>на железнодорожном транспорте).</a:t>
            </a:r>
          </a:p>
          <a:p>
            <a:pPr indent="334327"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srgbClr val="C00000"/>
                </a:solidFill>
                <a:latin typeface="Verdana" pitchFamily="34" charset="0"/>
              </a:rPr>
              <a:t>18 уведомлений – зарегистрированы;</a:t>
            </a:r>
          </a:p>
          <a:p>
            <a:pPr indent="334327"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srgbClr val="C00000"/>
                </a:solidFill>
                <a:latin typeface="Verdana" pitchFamily="34" charset="0"/>
              </a:rPr>
              <a:t>3 уведомления – отказано.</a:t>
            </a:r>
            <a:endParaRPr lang="ru-RU" sz="9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" name="Умножение 1"/>
          <p:cNvSpPr/>
          <p:nvPr/>
        </p:nvSpPr>
        <p:spPr>
          <a:xfrm>
            <a:off x="5682343" y="2538351"/>
            <a:ext cx="1220189" cy="1122217"/>
          </a:xfrm>
          <a:prstGeom prst="mathMultiply">
            <a:avLst>
              <a:gd name="adj1" fmla="val 8906"/>
            </a:avLst>
          </a:prstGeom>
          <a:solidFill>
            <a:srgbClr val="C2282E"/>
          </a:solidFill>
          <a:ln>
            <a:solidFill>
              <a:srgbClr val="C22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Умножение 14"/>
          <p:cNvSpPr/>
          <p:nvPr/>
        </p:nvSpPr>
        <p:spPr>
          <a:xfrm>
            <a:off x="5693677" y="3629127"/>
            <a:ext cx="1220189" cy="1122217"/>
          </a:xfrm>
          <a:prstGeom prst="mathMultiply">
            <a:avLst>
              <a:gd name="adj1" fmla="val 8906"/>
            </a:avLst>
          </a:prstGeom>
          <a:solidFill>
            <a:srgbClr val="C2282E"/>
          </a:solidFill>
          <a:ln>
            <a:solidFill>
              <a:srgbClr val="C22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030C703-869B-4BF4-9D8B-2F810F2FB2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" name="Picture 3" descr="Герб ФС">
            <a:extLst>
              <a:ext uri="{FF2B5EF4-FFF2-40B4-BE49-F238E27FC236}">
                <a16:creationId xmlns="" xmlns:a16="http://schemas.microsoft.com/office/drawing/2014/main" id="{5ADCD57B-1170-410B-933C-F8EFB4D4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AB63797-F068-45AA-8721-95C9AF63506C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</p:spTree>
    <p:extLst>
      <p:ext uri="{BB962C8B-B14F-4D97-AF65-F5344CB8AC3E}">
        <p14:creationId xmlns:p14="http://schemas.microsoft.com/office/powerpoint/2010/main" val="425010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2"/>
          <p:cNvSpPr/>
          <p:nvPr/>
        </p:nvSpPr>
        <p:spPr>
          <a:xfrm>
            <a:off x="-1" y="1001737"/>
            <a:ext cx="9143998" cy="221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29" tIns="25629" rIns="51529" bIns="25629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ТИПОВЫЕ </a:t>
            </a:r>
            <a:r>
              <a:rPr lang="ru-RU" altLang="ru-RU" sz="11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НАРУШЕНИЯ В ХОДЕ КОНТРОЛЬНЫХ (НАДЗОРНЫХ) МЕРОПРИЯТИЙ</a:t>
            </a:r>
          </a:p>
        </p:txBody>
      </p:sp>
      <p:sp>
        <p:nvSpPr>
          <p:cNvPr id="4" name="CustomShape 2"/>
          <p:cNvSpPr/>
          <p:nvPr/>
        </p:nvSpPr>
        <p:spPr>
          <a:xfrm>
            <a:off x="-1" y="688710"/>
            <a:ext cx="9143999" cy="2364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29" tIns="25629" rIns="51529" bIns="2562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sz="1200" b="1" spc="-1" dirty="0">
              <a:solidFill>
                <a:schemeClr val="tx2">
                  <a:lumMod val="75000"/>
                </a:schemeClr>
              </a:solidFill>
              <a:latin typeface="XO Orie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7F034C2-69BA-46EE-9397-4657C9B081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3" descr="Герб ФС">
            <a:extLst>
              <a:ext uri="{FF2B5EF4-FFF2-40B4-BE49-F238E27FC236}">
                <a16:creationId xmlns="" xmlns:a16="http://schemas.microsoft.com/office/drawing/2014/main" id="{42EEFB31-588E-4D55-A9FE-BE3EEBA5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B02B954-1773-4412-A3DB-47C3F4EC32F1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7F900DC1-7DC6-45BD-83FE-5C6F6B7E5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901873"/>
              </p:ext>
            </p:extLst>
          </p:nvPr>
        </p:nvGraphicFramePr>
        <p:xfrm>
          <a:off x="-533401" y="1471008"/>
          <a:ext cx="5105400" cy="349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="" xmlns:a16="http://schemas.microsoft.com/office/drawing/2014/main" id="{7F0B1C2C-4498-4E23-A9CB-060B2AE1B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794745"/>
              </p:ext>
            </p:extLst>
          </p:nvPr>
        </p:nvGraphicFramePr>
        <p:xfrm>
          <a:off x="3834590" y="1520377"/>
          <a:ext cx="5105400" cy="349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8739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0" y="705584"/>
            <a:ext cx="9144000" cy="2364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algn="ctr"/>
            <a:r>
              <a:rPr lang="ru-RU" sz="12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7" name="CustomShape 2"/>
          <p:cNvSpPr/>
          <p:nvPr/>
        </p:nvSpPr>
        <p:spPr>
          <a:xfrm>
            <a:off x="1" y="966333"/>
            <a:ext cx="9144000" cy="21334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algn="ctr"/>
            <a:r>
              <a:rPr lang="ru-RU" altLang="ru-RU" sz="105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ОСНОВНЫЕ НАРУШЕНИЯ </a:t>
            </a:r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В ОБЛАСТИ ОБЕСПЕЧЕНИЯ ДОСТУПНОСТИ ДЛЯ ИНВАЛИДОВ</a:t>
            </a:r>
            <a:endParaRPr lang="ru-RU" altLang="ru-RU" sz="105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49E918B-B145-4D3A-9FAD-092BDFBE4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3" descr="Герб ФС">
            <a:extLst>
              <a:ext uri="{FF2B5EF4-FFF2-40B4-BE49-F238E27FC236}">
                <a16:creationId xmlns="" xmlns:a16="http://schemas.microsoft.com/office/drawing/2014/main" id="{2E462432-5C51-400B-8740-90BBA3B5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04EE6C-6312-4D23-B685-BACB456448F4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167E2E45-F0F8-2FF0-01F2-64CD915C1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59891"/>
              </p:ext>
            </p:extLst>
          </p:nvPr>
        </p:nvGraphicFramePr>
        <p:xfrm>
          <a:off x="260350" y="1498600"/>
          <a:ext cx="5536297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6297">
                  <a:extLst>
                    <a:ext uri="{9D8B030D-6E8A-4147-A177-3AD203B41FA5}">
                      <a16:colId xmlns="" xmlns:a16="http://schemas.microsoft.com/office/drawing/2014/main" val="2021504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ВОКЗАЛЫ: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509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Отсутствие дублирования для инвалидов звуковой и зрительной информации; </a:t>
                      </a: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надписей, знаков, выполненными рельефно-точечным шрифтом Брайля </a:t>
                      </a:r>
                      <a:endParaRPr lang="ru-RU" sz="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20353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Ограничение возможности входа, выхода, перемещения на территории вокзала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026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Не выполнены мероприятия по адаптации </a:t>
                      </a:r>
                      <a:r>
                        <a:rPr lang="ru-RU" sz="800" b="1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ж.д</a:t>
                      </a: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 вокзалов, предусмотренные Паспортами доступности для инвалидов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0399325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Отсутствие на вокзалах вспомогательных средств (кресло-коляска)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275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4668553"/>
                  </a:ext>
                </a:extLst>
              </a:tr>
            </a:tbl>
          </a:graphicData>
        </a:graphic>
      </p:graphicFrame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26F00A8E-711C-9014-DBA1-A200B43471B5}"/>
              </a:ext>
            </a:extLst>
          </p:cNvPr>
          <p:cNvGraphicFramePr>
            <a:graphicFrameLocks noGrp="1"/>
          </p:cNvGraphicFramePr>
          <p:nvPr/>
        </p:nvGraphicFramePr>
        <p:xfrm>
          <a:off x="260350" y="3190093"/>
          <a:ext cx="5536298" cy="72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6298">
                  <a:extLst>
                    <a:ext uri="{9D8B030D-6E8A-4147-A177-3AD203B41FA5}">
                      <a16:colId xmlns="" xmlns:a16="http://schemas.microsoft.com/office/drawing/2014/main" val="4082020505"/>
                    </a:ext>
                  </a:extLst>
                </a:gridCol>
              </a:tblGrid>
              <a:tr h="286838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СРЕДСТВА: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2607465"/>
                  </a:ext>
                </a:extLst>
              </a:tr>
              <a:tr h="424362">
                <a:tc>
                  <a:txBody>
                    <a:bodyPr/>
                    <a:lstStyle/>
                    <a:p>
                      <a:pPr marL="0" marR="0" lvl="0" indent="0" algn="l" defTabSz="6857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Отсутствие условий доступности пассажирских вагонов, не обеспечиваются условия доступности услуг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947221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1094682-09B1-298E-8E81-CEA6BF995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49" y="1498600"/>
            <a:ext cx="3347351" cy="24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8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657351" y="1597820"/>
            <a:ext cx="5829300" cy="1102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1701" y="2914650"/>
            <a:ext cx="4800600" cy="1314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5" t="24262" r="-345" b="9485"/>
          <a:stretch/>
        </p:blipFill>
        <p:spPr bwMode="auto">
          <a:xfrm>
            <a:off x="0" y="-1"/>
            <a:ext cx="9250326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EEFCC50-E3BE-4417-A202-8FE277C0C9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" name="Picture 3" descr="Герб ФС">
            <a:extLst>
              <a:ext uri="{FF2B5EF4-FFF2-40B4-BE49-F238E27FC236}">
                <a16:creationId xmlns="" xmlns:a16="http://schemas.microsoft.com/office/drawing/2014/main" id="{E9FB0FC3-A443-4F8F-9E90-052B266BA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C9C956-863A-4B78-89EF-9CE62D949CAB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93949" y="2202418"/>
            <a:ext cx="7650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FFFFFF"/>
                </a:solidFill>
                <a:latin typeface="Georgia-Bold"/>
              </a:rPr>
              <a:t>                                      </a:t>
            </a:r>
            <a:r>
              <a:rPr lang="ru-RU" sz="1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-Bold"/>
              </a:rPr>
              <a:t>СПАСИБО ЗА ВНИМАНИЕ!</a:t>
            </a:r>
            <a:r>
              <a:rPr lang="ru-RU" sz="1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2"/>
          <p:cNvSpPr/>
          <p:nvPr/>
        </p:nvSpPr>
        <p:spPr>
          <a:xfrm>
            <a:off x="-1" y="707852"/>
            <a:ext cx="9143999" cy="2364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algn="ctr"/>
            <a:r>
              <a:rPr lang="ru-RU" sz="12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sz="12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sp>
        <p:nvSpPr>
          <p:cNvPr id="14" name="CustomShape 2"/>
          <p:cNvSpPr/>
          <p:nvPr/>
        </p:nvSpPr>
        <p:spPr>
          <a:xfrm>
            <a:off x="-1" y="944281"/>
            <a:ext cx="9144001" cy="2018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algn="ctr"/>
            <a:r>
              <a:rPr lang="ru-RU" sz="975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Целями правоприменительной практики </a:t>
            </a:r>
            <a:r>
              <a:rPr lang="ru-RU" sz="975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являются:</a:t>
            </a:r>
            <a:endParaRPr lang="ru-RU" sz="975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8" name="Полилиния 9">
            <a:extLst>
              <a:ext uri="{FF2B5EF4-FFF2-40B4-BE49-F238E27FC236}">
                <a16:creationId xmlns="" xmlns:a16="http://schemas.microsoft.com/office/drawing/2014/main" id="{8AA435F7-6A39-4627-B16B-24AAA0A7B12A}"/>
              </a:ext>
            </a:extLst>
          </p:cNvPr>
          <p:cNvSpPr/>
          <p:nvPr/>
        </p:nvSpPr>
        <p:spPr>
          <a:xfrm>
            <a:off x="1" y="1180710"/>
            <a:ext cx="9143999" cy="3962790"/>
          </a:xfrm>
          <a:custGeom>
            <a:avLst/>
            <a:gdLst>
              <a:gd name="connsiteX0" fmla="*/ 0 w 3023762"/>
              <a:gd name="connsiteY0" fmla="*/ 0 h 1814257"/>
              <a:gd name="connsiteX1" fmla="*/ 3023762 w 3023762"/>
              <a:gd name="connsiteY1" fmla="*/ 0 h 1814257"/>
              <a:gd name="connsiteX2" fmla="*/ 3023762 w 3023762"/>
              <a:gd name="connsiteY2" fmla="*/ 1814257 h 1814257"/>
              <a:gd name="connsiteX3" fmla="*/ 0 w 3023762"/>
              <a:gd name="connsiteY3" fmla="*/ 1814257 h 1814257"/>
              <a:gd name="connsiteX4" fmla="*/ 0 w 3023762"/>
              <a:gd name="connsiteY4" fmla="*/ 0 h 181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3762" h="1814257">
                <a:moveTo>
                  <a:pt x="0" y="0"/>
                </a:moveTo>
                <a:lnTo>
                  <a:pt x="3023762" y="0"/>
                </a:lnTo>
                <a:lnTo>
                  <a:pt x="3023762" y="1814257"/>
                </a:lnTo>
                <a:lnTo>
                  <a:pt x="0" y="18142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обеспечение единства практики применения органами государственного контроля (надзора), его подразделениями и территориальными органами федеральных законов и иных нормативных правовых актов Российской Федерации, иных нормативных документов, обязательность применения которых установлена законодательством Российской Федерации (далее - обязательные требования);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повышение результативности и эффективности контрольной (надзорной) деятельности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анализа правоприменительной практики являются: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выявление проблемных вопросов применения органом государственного контроля (надзора), его подразделениями и территориальными органами обязательных требований;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выявление избыточных контрольных (надзорных) функций, подготовка и внесение предложений по их устранению;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подготовка предложений по совершенствованию законодательства, выявление типичных нарушений обязательных требований и подготовка предложений по реализации профилактических мероприятий для 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endParaRPr lang="ru-RU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C57A485-35A1-41BA-A006-C10105BDC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3" descr="Герб ФС">
            <a:extLst>
              <a:ext uri="{FF2B5EF4-FFF2-40B4-BE49-F238E27FC236}">
                <a16:creationId xmlns="" xmlns:a16="http://schemas.microsoft.com/office/drawing/2014/main" id="{E44C6547-0CF1-45B5-B57A-8408D457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F67AD4-10D8-4659-A256-FD03B46F433B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</p:spTree>
    <p:extLst>
      <p:ext uri="{BB962C8B-B14F-4D97-AF65-F5344CB8AC3E}">
        <p14:creationId xmlns:p14="http://schemas.microsoft.com/office/powerpoint/2010/main" val="354660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2"/>
          <p:cNvSpPr/>
          <p:nvPr/>
        </p:nvSpPr>
        <p:spPr>
          <a:xfrm>
            <a:off x="-1" y="707852"/>
            <a:ext cx="9143999" cy="2364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algn="ctr"/>
            <a:r>
              <a:rPr lang="ru-RU" sz="12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sz="12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sp>
        <p:nvSpPr>
          <p:cNvPr id="14" name="CustomShape 2"/>
          <p:cNvSpPr/>
          <p:nvPr/>
        </p:nvSpPr>
        <p:spPr>
          <a:xfrm>
            <a:off x="-1" y="944281"/>
            <a:ext cx="9144001" cy="2018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algn="ctr"/>
            <a:r>
              <a:rPr lang="ru-RU" sz="975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Задачи </a:t>
            </a:r>
            <a:r>
              <a:rPr lang="ru-RU" sz="975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и функции:</a:t>
            </a:r>
          </a:p>
        </p:txBody>
      </p:sp>
      <p:sp>
        <p:nvSpPr>
          <p:cNvPr id="18" name="Полилиния 9">
            <a:extLst>
              <a:ext uri="{FF2B5EF4-FFF2-40B4-BE49-F238E27FC236}">
                <a16:creationId xmlns="" xmlns:a16="http://schemas.microsoft.com/office/drawing/2014/main" id="{8AA435F7-6A39-4627-B16B-24AAA0A7B12A}"/>
              </a:ext>
            </a:extLst>
          </p:cNvPr>
          <p:cNvSpPr/>
          <p:nvPr/>
        </p:nvSpPr>
        <p:spPr>
          <a:xfrm>
            <a:off x="1" y="1180710"/>
            <a:ext cx="9143999" cy="3962790"/>
          </a:xfrm>
          <a:custGeom>
            <a:avLst/>
            <a:gdLst>
              <a:gd name="connsiteX0" fmla="*/ 0 w 3023762"/>
              <a:gd name="connsiteY0" fmla="*/ 0 h 1814257"/>
              <a:gd name="connsiteX1" fmla="*/ 3023762 w 3023762"/>
              <a:gd name="connsiteY1" fmla="*/ 0 h 1814257"/>
              <a:gd name="connsiteX2" fmla="*/ 3023762 w 3023762"/>
              <a:gd name="connsiteY2" fmla="*/ 1814257 h 1814257"/>
              <a:gd name="connsiteX3" fmla="*/ 0 w 3023762"/>
              <a:gd name="connsiteY3" fmla="*/ 1814257 h 1814257"/>
              <a:gd name="connsiteX4" fmla="*/ 0 w 3023762"/>
              <a:gd name="connsiteY4" fmla="*/ 0 h 181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3762" h="1814257">
                <a:moveTo>
                  <a:pt x="0" y="0"/>
                </a:moveTo>
                <a:lnTo>
                  <a:pt x="3023762" y="0"/>
                </a:lnTo>
                <a:lnTo>
                  <a:pt x="3023762" y="1814257"/>
                </a:lnTo>
                <a:lnTo>
                  <a:pt x="0" y="18142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Межрегионального территориального управления Федеральной службы по надзору в сфере транспорта по Приволжскому федеральному округу (далее – Управление) при осуществлении федерального государственного контроля (надзора) в области железнодорожного транспорта являются: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(надзор) за соблюдением контролируемыми лицами, осуществляющими деятельность в сфере железнодорожного транспорта, обязательных требований, установленных техническими регламентами Таможенного союза, федеральными законами и принимаемыми в соответствии с ними иными нормативными правовыми актами Российской Федерации, а также оценка исполнения решений, принятых по результатам профилактических и (или) контрольно-надзорных мероприятий в области: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безопасности движения и эксплуатации железнодорожного транспорта;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пожарной безопасности железнодорожного подвижного состава;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обеспечения доступности для инвалидов объектов инфраструктуры железнодорожного транспорта общего пользования, железнодорожного подвижного состава и предоставляемых услуг;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лицензирования отдельных видов деятельности на железнодорожном транспорте, в том числе проверки возможности выполнения соискателем лицензии и лицензиатом лицензионных требований;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соблюдения требований технических регламентов Таможенного союза к продукции железнодорожного назначения;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соответствия установленным требованиям функциональных подсистем единой государственной системы предупреждения и ликвидации чрезвычайных ситуаций в сфере железнодорожного транспорта;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исполнения перевозчиком обязанности страховать свою гражданскую ответственность за причинение вреда жизни, здоровью, имуществу пассажиров при перевозках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организация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и выдача по результатам их успешной сдачи свидетельств на право на управления курсирующими по железнодорожным путям локомотивам, мотор-вагонным подвижным составом и (или) специальным самоходным подвижным составом, а также ведение реестра выданных свидетельств.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октябре 2022 года Управлению добавлены новые полномочия – соблюдение требований по обеспечению транспортной безопасности.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endParaRPr lang="ru-RU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C57A485-35A1-41BA-A006-C10105BDC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3" descr="Герб ФС">
            <a:extLst>
              <a:ext uri="{FF2B5EF4-FFF2-40B4-BE49-F238E27FC236}">
                <a16:creationId xmlns="" xmlns:a16="http://schemas.microsoft.com/office/drawing/2014/main" id="{E44C6547-0CF1-45B5-B57A-8408D457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F67AD4-10D8-4659-A256-FD03B46F433B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</p:spTree>
    <p:extLst>
      <p:ext uri="{BB962C8B-B14F-4D97-AF65-F5344CB8AC3E}">
        <p14:creationId xmlns:p14="http://schemas.microsoft.com/office/powerpoint/2010/main" val="262082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1"/>
          <p:cNvSpPr txBox="1">
            <a:spLocks noGrp="1"/>
          </p:cNvSpPr>
          <p:nvPr>
            <p:ph type="title" idx="4294967295"/>
          </p:nvPr>
        </p:nvSpPr>
        <p:spPr bwMode="auto">
          <a:xfrm>
            <a:off x="2" y="708660"/>
            <a:ext cx="9143997" cy="228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100000"/>
              </a:lnSpc>
              <a:defRPr/>
            </a:pPr>
            <a:r>
              <a:rPr lang="ru-RU" altLang="ru-RU" sz="10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  <a:cs typeface="+mn-cs"/>
              </a:rPr>
              <a:t>ФЕДЕРАЛЬНЫЙ ГОСУДАРСТВЕННЫЙ КОНТРОЛЬ (НАДЗОР) В ОБЛАСТИ ЖЕЛЕЗНОДОРОЖНОГО ТРАНСПОРТА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4006345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  <p:pic>
        <p:nvPicPr>
          <p:cNvPr id="12" name="Picture 3" descr="Герб ФС">
            <a:extLst>
              <a:ext uri="{FF2B5EF4-FFF2-40B4-BE49-F238E27FC236}">
                <a16:creationId xmlns=""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654351" y="905070"/>
            <a:ext cx="27992" cy="390952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20923" y="1935481"/>
            <a:ext cx="1684077" cy="17297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woPt" dir="t"/>
          </a:scene3d>
          <a:sp3d prstMaterial="softEdge">
            <a:bevelT w="3175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8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2944" y="2237140"/>
            <a:ext cx="1260035" cy="12827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woPt" dir="t"/>
          </a:scene3d>
          <a:sp3d prstMaterial="softEdge">
            <a:bevelT w="3175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8"/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939143" y="2491273"/>
            <a:ext cx="2727882" cy="433"/>
          </a:xfrm>
          <a:prstGeom prst="line">
            <a:avLst/>
          </a:prstGeom>
          <a:ln w="15875" cap="rnd" cmpd="sng">
            <a:solidFill>
              <a:schemeClr val="tx2">
                <a:lumMod val="60000"/>
                <a:lumOff val="40000"/>
              </a:schemeClr>
            </a:solidFill>
            <a:prstDash val="sysDot"/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34686" y="903143"/>
            <a:ext cx="4201005" cy="1927"/>
          </a:xfrm>
          <a:prstGeom prst="line">
            <a:avLst/>
          </a:prstGeom>
          <a:ln w="15875" cap="rnd" cmpd="sng">
            <a:solidFill>
              <a:schemeClr val="accent2">
                <a:lumMod val="75000"/>
              </a:schemeClr>
            </a:solidFill>
            <a:prstDash val="sysDot"/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19401" y="3566161"/>
            <a:ext cx="2862943" cy="16794"/>
          </a:xfrm>
          <a:prstGeom prst="line">
            <a:avLst/>
          </a:prstGeom>
          <a:ln w="15875" cap="rnd" cmpd="sng">
            <a:solidFill>
              <a:schemeClr val="accent5">
                <a:lumMod val="60000"/>
                <a:lumOff val="40000"/>
              </a:schemeClr>
            </a:solidFill>
            <a:prstDash val="sysDot"/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080727" y="4432041"/>
            <a:ext cx="3610947" cy="9331"/>
          </a:xfrm>
          <a:prstGeom prst="line">
            <a:avLst/>
          </a:prstGeom>
          <a:ln w="15875" cap="rnd" cmpd="sng">
            <a:solidFill>
              <a:schemeClr val="accent4">
                <a:lumMod val="60000"/>
                <a:lumOff val="40000"/>
              </a:schemeClr>
            </a:solidFill>
            <a:prstDash val="sysDot"/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24275" y="942975"/>
            <a:ext cx="1704975" cy="36933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308"/>
            <a:endParaRPr lang="ru-RU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0385" y="1855803"/>
            <a:ext cx="3196458" cy="27699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308"/>
            <a:r>
              <a:rPr lang="ru-RU" sz="1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Объекты контроля (надзора)</a:t>
            </a:r>
            <a:endParaRPr lang="ru-RU" sz="1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6853" y="2587810"/>
            <a:ext cx="2767460" cy="83099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308"/>
            <a:r>
              <a:rPr lang="ru-RU" sz="1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Управление рисками причинения вреда (ущерба) охраняемым законом ценностям при осуществлении государственного контроля (надзора) </a:t>
            </a:r>
            <a:endParaRPr lang="ru-RU" sz="1200" b="1" dirty="0">
              <a:solidFill>
                <a:srgbClr val="1F497D">
                  <a:lumMod val="75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7012" y="4510007"/>
            <a:ext cx="3869589" cy="27699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308"/>
            <a:r>
              <a:rPr lang="ru-RU" sz="1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Осуществление государственного контроля (надзора) </a:t>
            </a:r>
            <a:endParaRPr lang="ru-RU" sz="1200" b="1" dirty="0">
              <a:solidFill>
                <a:srgbClr val="1F497D">
                  <a:lumMod val="75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401" y="3820521"/>
            <a:ext cx="2997200" cy="46166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308"/>
            <a:r>
              <a:rPr lang="ru-RU" sz="1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Профилактика рисков причинения вреда (ущерба) охраняемым законом ценностям </a:t>
            </a:r>
            <a:endParaRPr lang="ru-RU" sz="1200" b="1" dirty="0">
              <a:solidFill>
                <a:srgbClr val="1F497D">
                  <a:lumMod val="75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2895" y="1034091"/>
            <a:ext cx="3238500" cy="27699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308"/>
            <a:r>
              <a:rPr lang="ru-RU" sz="1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Предмет контроля (надзора)</a:t>
            </a:r>
            <a:endParaRPr lang="ru-RU" sz="1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55" y="1391656"/>
            <a:ext cx="321905" cy="3331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04" y="3424593"/>
            <a:ext cx="331858" cy="3104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0" y="3875059"/>
            <a:ext cx="337466" cy="325467"/>
          </a:xfrm>
          <a:prstGeom prst="rect">
            <a:avLst/>
          </a:prstGeom>
        </p:spPr>
      </p:pic>
      <p:pic>
        <p:nvPicPr>
          <p:cNvPr id="33" name="Picture 9" descr="C:\Users\user 10\Desktop\not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29" y="1733075"/>
            <a:ext cx="559320" cy="4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2525020" y="1548882"/>
            <a:ext cx="3147992" cy="13218"/>
          </a:xfrm>
          <a:prstGeom prst="line">
            <a:avLst/>
          </a:prstGeom>
          <a:ln w="15875" cap="rnd" cmpd="sng">
            <a:solidFill>
              <a:schemeClr val="accent2">
                <a:lumMod val="40000"/>
                <a:lumOff val="60000"/>
              </a:schemeClr>
            </a:solidFill>
            <a:prstDash val="sysDot"/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трелка вправо 34"/>
          <p:cNvSpPr/>
          <p:nvPr/>
        </p:nvSpPr>
        <p:spPr>
          <a:xfrm flipH="1">
            <a:off x="6453125" y="1653190"/>
            <a:ext cx="608368" cy="2516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8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71599" y="1060553"/>
            <a:ext cx="2799095" cy="635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08">
              <a:defRPr/>
            </a:pPr>
            <a:r>
              <a:rPr lang="ru-RU" sz="800" b="1" dirty="0">
                <a:solidFill>
                  <a:srgbClr val="1F497D"/>
                </a:solidFill>
              </a:rPr>
              <a:t>Соблюдение обязательных требований, установленных</a:t>
            </a:r>
          </a:p>
          <a:p>
            <a:pPr algn="ctr" defTabSz="914308">
              <a:defRPr/>
            </a:pPr>
            <a:r>
              <a:rPr lang="ru-RU" sz="800" b="1" dirty="0">
                <a:solidFill>
                  <a:srgbClr val="1F497D"/>
                </a:solidFill>
              </a:rPr>
              <a:t>Федеральным законом № 17-ФЗ, Правилами технической эксплуатации железных дорог РФ и  техническими регламентами Таможенного союза к продукции железнодорожного назначения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296462" y="2142675"/>
            <a:ext cx="2760437" cy="28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08">
              <a:defRPr/>
            </a:pPr>
            <a:r>
              <a:rPr lang="ru-RU" sz="800" b="1" dirty="0">
                <a:solidFill>
                  <a:srgbClr val="1F497D"/>
                </a:solidFill>
              </a:rPr>
              <a:t>Учет  объектов контроля по категориям рисков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283199" y="1728211"/>
            <a:ext cx="2768168" cy="306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08">
              <a:defRPr/>
            </a:pPr>
            <a:r>
              <a:rPr lang="ru-RU" sz="800" b="1" dirty="0">
                <a:solidFill>
                  <a:srgbClr val="1F497D"/>
                </a:solidFill>
              </a:rPr>
              <a:t>Определение объектов контроля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317775" y="2657897"/>
            <a:ext cx="2739124" cy="393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08">
              <a:defRPr/>
            </a:pPr>
            <a:r>
              <a:rPr lang="ru-RU" sz="800" b="1" dirty="0">
                <a:solidFill>
                  <a:srgbClr val="4F81BD">
                    <a:lumMod val="75000"/>
                  </a:srgbClr>
                </a:solidFill>
              </a:rPr>
              <a:t>Критерии отнесения объектов государственного контроля (надзора) к категориям риска причинения вреда (ущерба)</a:t>
            </a:r>
            <a:r>
              <a:rPr lang="ru-RU" sz="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308060" y="3820520"/>
            <a:ext cx="2737238" cy="578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defTabSz="914308"/>
            <a:r>
              <a:rPr lang="ru-RU" sz="800" b="1" dirty="0">
                <a:solidFill>
                  <a:srgbClr val="1F497D"/>
                </a:solidFill>
              </a:rPr>
              <a:t>Виды профилактических </a:t>
            </a:r>
            <a:r>
              <a:rPr lang="ru-RU" sz="800" b="1" dirty="0">
                <a:solidFill>
                  <a:srgbClr val="4F81BD">
                    <a:lumMod val="75000"/>
                  </a:srgbClr>
                </a:solidFill>
              </a:rPr>
              <a:t>мероприятий: информирование; обобщение правоприменительной практики; объявление предостережения; консультирование; </a:t>
            </a:r>
            <a:r>
              <a:rPr lang="ru-RU" sz="800" b="1" dirty="0" err="1">
                <a:solidFill>
                  <a:srgbClr val="4F81BD">
                    <a:lumMod val="75000"/>
                  </a:srgbClr>
                </a:solidFill>
              </a:rPr>
              <a:t>самообследование</a:t>
            </a:r>
            <a:r>
              <a:rPr lang="ru-RU" sz="800" b="1" dirty="0">
                <a:solidFill>
                  <a:srgbClr val="4F81BD">
                    <a:lumMod val="75000"/>
                  </a:srgbClr>
                </a:solidFill>
              </a:rPr>
              <a:t>; профилактический визит.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95726" y="4452292"/>
            <a:ext cx="2721771" cy="5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defTabSz="914308"/>
            <a:r>
              <a:rPr lang="ru-RU" sz="800" b="1" dirty="0">
                <a:solidFill>
                  <a:srgbClr val="1F497D"/>
                </a:solidFill>
              </a:rPr>
              <a:t>Контрольные (надзорные) </a:t>
            </a:r>
            <a:r>
              <a:rPr lang="ru-RU" sz="800" b="1" dirty="0">
                <a:solidFill>
                  <a:srgbClr val="4F81BD">
                    <a:lumMod val="75000"/>
                  </a:srgbClr>
                </a:solidFill>
              </a:rPr>
              <a:t>мероприятия: выборочный контроль; инспекционный визит; рейдовый осмотр; документарная проверка; выездная проверка, выездное обследование</a:t>
            </a:r>
            <a:endParaRPr lang="ru-RU" sz="800" b="1" dirty="0">
              <a:solidFill>
                <a:srgbClr val="1F497D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96461" y="3190581"/>
            <a:ext cx="2729505" cy="50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defTabSz="914308"/>
            <a:r>
              <a:rPr lang="ru-RU" sz="800" b="1" dirty="0">
                <a:solidFill>
                  <a:srgbClr val="4F81BD">
                    <a:lumMod val="75000"/>
                  </a:srgbClr>
                </a:solidFill>
              </a:rPr>
              <a:t>Категории риска: чрезвычайно высокий риск; высокий риск; значительный риск; средний риск; умеренный риск;</a:t>
            </a:r>
          </a:p>
          <a:p>
            <a:pPr defTabSz="914308"/>
            <a:r>
              <a:rPr lang="ru-RU" sz="800" b="1" dirty="0">
                <a:solidFill>
                  <a:srgbClr val="4F81BD">
                    <a:lumMod val="75000"/>
                  </a:srgbClr>
                </a:solidFill>
              </a:rPr>
              <a:t>низкий риск.</a:t>
            </a:r>
            <a:endParaRPr lang="ru-RU" sz="800" b="1" dirty="0">
              <a:solidFill>
                <a:srgbClr val="1F497D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3" y="2761441"/>
            <a:ext cx="491631" cy="413219"/>
          </a:xfrm>
          <a:prstGeom prst="rect">
            <a:avLst/>
          </a:prstGeom>
        </p:spPr>
      </p:pic>
      <p:pic>
        <p:nvPicPr>
          <p:cNvPr id="44" name="Picture 6" descr="C:\Users\user 10\Desktop\stadistics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68" y="1060552"/>
            <a:ext cx="428561" cy="3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04" y="4356594"/>
            <a:ext cx="534791" cy="430412"/>
          </a:xfrm>
          <a:prstGeom prst="rect">
            <a:avLst/>
          </a:prstGeom>
        </p:spPr>
      </p:pic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1924342130"/>
              </p:ext>
            </p:extLst>
          </p:nvPr>
        </p:nvGraphicFramePr>
        <p:xfrm>
          <a:off x="-2373921" y="893593"/>
          <a:ext cx="6659114" cy="414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73" y="3683812"/>
            <a:ext cx="395057" cy="391691"/>
          </a:xfrm>
          <a:prstGeom prst="rect">
            <a:avLst/>
          </a:prstGeom>
        </p:spPr>
      </p:pic>
      <p:pic>
        <p:nvPicPr>
          <p:cNvPr id="47" name="Picture 9" descr="C:\Users\user 10\Desktop\note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08" y="1855802"/>
            <a:ext cx="461136" cy="3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80030" y="2659777"/>
            <a:ext cx="1165860" cy="40834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8"/>
            <a:r>
              <a:rPr lang="ru-RU" sz="1000" b="1" dirty="0">
                <a:solidFill>
                  <a:srgbClr val="FF0000"/>
                </a:solidFill>
                <a:cs typeface="Arial" pitchFamily="34" charset="0"/>
              </a:rPr>
              <a:t>БЕЗОПАСНОСТЬ ДВИЖЕНИЯ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3BCE115-41CD-41F4-8B3B-E98F06DDAEA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2" name="Picture 3" descr="Герб ФС">
            <a:extLst>
              <a:ext uri="{FF2B5EF4-FFF2-40B4-BE49-F238E27FC236}">
                <a16:creationId xmlns="" xmlns:a16="http://schemas.microsoft.com/office/drawing/2014/main" id="{E844CE45-1535-4203-BFC8-34A5CC2E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D5B3DA7-7C62-47E7-A3A8-9FCF0CBB35FB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</p:spTree>
    <p:extLst>
      <p:ext uri="{BB962C8B-B14F-4D97-AF65-F5344CB8AC3E}">
        <p14:creationId xmlns:p14="http://schemas.microsoft.com/office/powerpoint/2010/main" val="319193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112" y="704843"/>
            <a:ext cx="9144000" cy="284685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5721" y="2083034"/>
            <a:ext cx="3955597" cy="1437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6" tIns="45681" rIns="91356" bIns="45681" spcCol="0" rtlCol="0" anchor="t" anchorCtr="0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1220" y="1585915"/>
            <a:ext cx="3915212" cy="23059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6" tIns="45681" rIns="91356" bIns="45681" spcCol="0" rtlCol="0" anchor="t" anchorCtr="0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5723" y="1366065"/>
            <a:ext cx="3955597" cy="28414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6" tIns="45681" rIns="91356" bIns="45681" spcCol="0" rtlCol="0" anchor="t" anchorCtr="0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Виды профилактических мероприятий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6469" y="1713744"/>
            <a:ext cx="3547478" cy="2436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1" rIns="91356" bIns="45681" spcCol="0" rtlCol="0" anchor="ctr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 взаимодействием с контролируемыми лицами</a:t>
            </a:r>
          </a:p>
        </p:txBody>
      </p:sp>
      <p:sp>
        <p:nvSpPr>
          <p:cNvPr id="27" name="Rounded Rectangle 5"/>
          <p:cNvSpPr>
            <a:spLocks/>
          </p:cNvSpPr>
          <p:nvPr/>
        </p:nvSpPr>
        <p:spPr>
          <a:xfrm>
            <a:off x="231693" y="2014539"/>
            <a:ext cx="3622253" cy="109637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 w="25400">
            <a:noFill/>
          </a:ln>
        </p:spPr>
        <p:txBody>
          <a:bodyPr vert="horz" wrap="square" lIns="359664" tIns="30746" rIns="26976" bIns="30746" rtlCol="0" anchor="ctr">
            <a:noAutofit/>
          </a:bodyPr>
          <a:lstStyle/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Выборочный контроль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Инспекционный визит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Рейдовый осмотр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Документарная проверка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Выездная проверка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6484" y="3110912"/>
            <a:ext cx="3490416" cy="2049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1" rIns="91356" bIns="45681" spcCol="0" rtlCol="0" anchor="ctr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 взаимодействия с контролируемыми лицами</a:t>
            </a:r>
          </a:p>
        </p:txBody>
      </p:sp>
      <p:sp>
        <p:nvSpPr>
          <p:cNvPr id="29" name="Rounded Rectangle 5"/>
          <p:cNvSpPr>
            <a:spLocks/>
          </p:cNvSpPr>
          <p:nvPr/>
        </p:nvSpPr>
        <p:spPr>
          <a:xfrm>
            <a:off x="231698" y="3315883"/>
            <a:ext cx="3565201" cy="576018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 w="25400">
            <a:noFill/>
          </a:ln>
        </p:spPr>
        <p:txBody>
          <a:bodyPr vert="horz" wrap="square" lIns="359664" tIns="30746" rIns="26976" bIns="30746" rtlCol="0" anchor="ctr">
            <a:noAutofit/>
          </a:bodyPr>
          <a:lstStyle/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Выездное обследование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Наблюдение за соблюдением обязательных требований</a:t>
            </a: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3480149" y="4131797"/>
            <a:ext cx="831495" cy="662328"/>
          </a:xfrm>
          <a:prstGeom prst="down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0">
              <a:rot lat="0" lon="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1" rIns="91356" bIns="45681" spcCol="0" rtlCol="0" anchor="ctr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4868" y="4047214"/>
            <a:ext cx="3174107" cy="802608"/>
          </a:xfrm>
          <a:prstGeom prst="rect">
            <a:avLst/>
          </a:prstGeom>
          <a:solidFill>
            <a:srgbClr val="6196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6" tIns="45681" rIns="91356" bIns="45681" spcCol="0" rtlCol="0" anchor="ctr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</a:rPr>
              <a:t>Сократились сроки проведения контрольных (надзорных) мероприятий и профилактических мероприятий  </a:t>
            </a:r>
          </a:p>
        </p:txBody>
      </p:sp>
      <p:sp>
        <p:nvSpPr>
          <p:cNvPr id="32" name="Rounded Rectangle 5"/>
          <p:cNvSpPr>
            <a:spLocks/>
          </p:cNvSpPr>
          <p:nvPr/>
        </p:nvSpPr>
        <p:spPr>
          <a:xfrm>
            <a:off x="4357688" y="3668499"/>
            <a:ext cx="4629150" cy="1181323"/>
          </a:xfrm>
          <a:prstGeom prst="roundRect">
            <a:avLst>
              <a:gd name="adj" fmla="val 0"/>
            </a:avLst>
          </a:prstGeom>
          <a:solidFill>
            <a:srgbClr val="6196FF">
              <a:alpha val="20000"/>
            </a:srgbClr>
          </a:solidFill>
          <a:ln w="25400">
            <a:noFill/>
          </a:ln>
        </p:spPr>
        <p:txBody>
          <a:bodyPr vert="horz" wrap="square" lIns="359664" tIns="30746" rIns="26976" bIns="30746" rtlCol="0" anchor="ctr">
            <a:noAutofit/>
          </a:bodyPr>
          <a:lstStyle/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Выездная и документарная проверка –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 дней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Рейдовый осмотр –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 дней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Инспекционный визит –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день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Профилактический визит –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день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Выездное обследование –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день</a:t>
            </a:r>
          </a:p>
        </p:txBody>
      </p:sp>
      <p:sp>
        <p:nvSpPr>
          <p:cNvPr id="33" name="Rounded Rectangle 5"/>
          <p:cNvSpPr>
            <a:spLocks/>
          </p:cNvSpPr>
          <p:nvPr/>
        </p:nvSpPr>
        <p:spPr>
          <a:xfrm>
            <a:off x="5133337" y="2083039"/>
            <a:ext cx="3400367" cy="136522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 w="25400">
            <a:noFill/>
          </a:ln>
        </p:spPr>
        <p:txBody>
          <a:bodyPr vert="horz" wrap="square" lIns="359664" tIns="30746" rIns="26976" bIns="30746" rtlCol="0" anchor="ctr">
            <a:noAutofit/>
          </a:bodyPr>
          <a:lstStyle/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Информирование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Обобщение правоприменительной практики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Объявление предостережения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Консультирование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Самообследование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Профилактический визит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6565731" y="1733071"/>
            <a:ext cx="967184" cy="281525"/>
          </a:xfrm>
          <a:prstGeom prst="down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0">
              <a:rot lat="0" lon="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1" rIns="91356" bIns="45681" spcCol="0" rtlCol="0" anchor="ctr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1220" y="1366065"/>
            <a:ext cx="3915212" cy="284147"/>
          </a:xfrm>
          <a:prstGeom prst="rect">
            <a:avLst/>
          </a:prstGeom>
          <a:solidFill>
            <a:srgbClr val="F16C5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6" tIns="45681" rIns="91356" bIns="45681" spcCol="0" rtlCol="0" anchor="t" anchorCtr="0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44546A">
                    <a:lumMod val="50000"/>
                  </a:srgbClr>
                </a:solidFill>
              </a:rPr>
              <a:t>Виды контрольных надзорных мероприятий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-1112" y="950568"/>
            <a:ext cx="9258300" cy="415497"/>
          </a:xfrm>
          <a:prstGeom prst="rect">
            <a:avLst/>
          </a:prstGeom>
        </p:spPr>
        <p:txBody>
          <a:bodyPr wrap="square" lIns="68567" tIns="34286" rIns="68567" bIns="34286">
            <a:spAutoFit/>
          </a:bodyPr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latin typeface="Calibri" panose="020F0502020204030204"/>
                <a:cs typeface="+mn-cs"/>
              </a:rPr>
              <a:t>НОВОЕ В РАБОТЕ ГОСЖЕЛДОРНАДЗОРА В РАМКАХ ОСУЩЕСТВЛЕНИЯ № 248-ФЗ ОТ 31.07.2020 И </a:t>
            </a:r>
          </a:p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latin typeface="Calibri" panose="020F0502020204030204"/>
                <a:cs typeface="+mn-cs"/>
              </a:rPr>
              <a:t>ПОСТАНОВЛЕНИЯ ПРАВИТЕЛЬСТВА РФ № 991 ОТ 25.06.2021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8FEC5FC4-7524-4AA0-B80E-33A8064CDE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Picture 3" descr="Герб ФС">
            <a:extLst>
              <a:ext uri="{FF2B5EF4-FFF2-40B4-BE49-F238E27FC236}">
                <a16:creationId xmlns="" xmlns:a16="http://schemas.microsoft.com/office/drawing/2014/main" id="{70F394EA-A3F9-404B-B9E4-213DDDF5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6FEEE9A-6CC8-4232-B926-CC2D8CDDEC46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2"/>
          <p:cNvSpPr/>
          <p:nvPr/>
        </p:nvSpPr>
        <p:spPr>
          <a:xfrm>
            <a:off x="23456" y="702767"/>
            <a:ext cx="9097088" cy="2364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534" tIns="25631" rIns="51534" bIns="2563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sz="1200" b="1" spc="-1" dirty="0">
              <a:solidFill>
                <a:schemeClr val="tx2">
                  <a:lumMod val="75000"/>
                </a:schemeClr>
              </a:solidFill>
              <a:latin typeface="XO Oriel"/>
            </a:endParaRPr>
          </a:p>
        </p:txBody>
      </p:sp>
      <p:graphicFrame>
        <p:nvGraphicFramePr>
          <p:cNvPr id="10" name="Table 5"/>
          <p:cNvGraphicFramePr/>
          <p:nvPr/>
        </p:nvGraphicFramePr>
        <p:xfrm>
          <a:off x="195865" y="4247626"/>
          <a:ext cx="2940314" cy="668655"/>
        </p:xfrm>
        <a:graphic>
          <a:graphicData uri="http://schemas.openxmlformats.org/drawingml/2006/table">
            <a:tbl>
              <a:tblPr/>
              <a:tblGrid>
                <a:gridCol w="2940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8610" marR="3861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8610" marR="3861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8610" marR="3861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Line 9"/>
          <p:cNvCxnSpPr/>
          <p:nvPr/>
        </p:nvCxnSpPr>
        <p:spPr>
          <a:xfrm>
            <a:off x="-148747" y="3435199"/>
            <a:ext cx="4865" cy="36710"/>
          </a:xfrm>
          <a:prstGeom prst="straightConnector1">
            <a:avLst/>
          </a:prstGeom>
          <a:ln w="9360">
            <a:solidFill>
              <a:srgbClr val="948A54"/>
            </a:solidFill>
            <a:miter/>
            <a:tailEnd type="triangle" w="med" len="med"/>
          </a:ln>
        </p:spPr>
      </p:cxnSp>
      <p:pic>
        <p:nvPicPr>
          <p:cNvPr id="22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32" y="1160713"/>
            <a:ext cx="4572000" cy="37956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58A94A9-AACC-4C44-B310-BB212606D7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7AB02C-32F4-4DE3-977C-8BB5F74CA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3" descr="Герб ФС">
            <a:extLst>
              <a:ext uri="{FF2B5EF4-FFF2-40B4-BE49-F238E27FC236}">
                <a16:creationId xmlns="" xmlns:a16="http://schemas.microsoft.com/office/drawing/2014/main" id="{0E295608-EE0A-4EF7-989E-1CB3AC6C5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3C079E1-CDDA-429F-AE8A-797D9119B798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  <p:graphicFrame>
        <p:nvGraphicFramePr>
          <p:cNvPr id="15" name="Table 4"/>
          <p:cNvGraphicFramePr/>
          <p:nvPr>
            <p:extLst>
              <p:ext uri="{D42A27DB-BD31-4B8C-83A1-F6EECF244321}">
                <p14:modId xmlns:p14="http://schemas.microsoft.com/office/powerpoint/2010/main" val="2898501280"/>
              </p:ext>
            </p:extLst>
          </p:nvPr>
        </p:nvGraphicFramePr>
        <p:xfrm>
          <a:off x="88454" y="1617245"/>
          <a:ext cx="4006987" cy="2447829"/>
        </p:xfrm>
        <a:graphic>
          <a:graphicData uri="http://schemas.openxmlformats.org/drawingml/2006/table">
            <a:tbl>
              <a:tblPr/>
              <a:tblGrid>
                <a:gridCol w="22050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1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4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Объекты контроля по категориям риска</a:t>
                      </a:r>
                      <a:endParaRPr lang="ru-RU" sz="1100" b="0" strike="noStrike" spc="-1" dirty="0">
                        <a:latin typeface="Times New Roman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Количество объектов 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695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Чрезвычайно высокий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0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424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Высокий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40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845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Значительный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0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51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Средний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157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426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Умеренный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3948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416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Низкий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0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56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847202"/>
              </p:ext>
            </p:extLst>
          </p:nvPr>
        </p:nvGraphicFramePr>
        <p:xfrm>
          <a:off x="127221" y="1590260"/>
          <a:ext cx="4746929" cy="221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75784" y="1460047"/>
            <a:ext cx="3968216" cy="577014"/>
          </a:xfrm>
          <a:prstGeom prst="rect">
            <a:avLst/>
          </a:prstGeom>
          <a:noFill/>
        </p:spPr>
        <p:txBody>
          <a:bodyPr wrap="square" lIns="91373" tIns="45687" rIns="91373" bIns="45687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Основными причинами транспортных происшествий, сходов и столкновений                       (в % от общего количества событий)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" y="708928"/>
            <a:ext cx="9143999" cy="4383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ТРАНСПОРТНЫЕ ПРОИСШЕСТВИЯ И ИНЫЕ СОБЫТИЯ, СВЯЗАННЫЕ С НАРУШЕНИЕМ ПРАВИЛ БЕЗОПАСНОСТИ ДВИЖЕНИЯ И ЭКСПЛУАТАЦИИ ЖЕЛЕЗНОДОРОЖНОГО ТРАНСПОРТА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7"/>
          <a:stretch/>
        </p:blipFill>
        <p:spPr bwMode="auto">
          <a:xfrm>
            <a:off x="2974247" y="3993736"/>
            <a:ext cx="1076180" cy="89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2"/>
          <a:stretch/>
        </p:blipFill>
        <p:spPr bwMode="auto">
          <a:xfrm>
            <a:off x="1657136" y="3998790"/>
            <a:ext cx="1092111" cy="88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" b="9879"/>
          <a:stretch/>
        </p:blipFill>
        <p:spPr bwMode="auto">
          <a:xfrm>
            <a:off x="4180183" y="3991069"/>
            <a:ext cx="1075373" cy="88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0"/>
          <a:stretch/>
        </p:blipFill>
        <p:spPr bwMode="auto">
          <a:xfrm>
            <a:off x="355955" y="3991069"/>
            <a:ext cx="1089609" cy="88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75071368"/>
              </p:ext>
            </p:extLst>
          </p:nvPr>
        </p:nvGraphicFramePr>
        <p:xfrm>
          <a:off x="127221" y="1213208"/>
          <a:ext cx="5209917" cy="278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36318"/>
              </p:ext>
            </p:extLst>
          </p:nvPr>
        </p:nvGraphicFramePr>
        <p:xfrm>
          <a:off x="5422188" y="2394694"/>
          <a:ext cx="3594137" cy="2321634"/>
        </p:xfrm>
        <a:graphic>
          <a:graphicData uri="http://schemas.openxmlformats.org/drawingml/2006/table">
            <a:tbl>
              <a:tblPr firstRow="1" bandRow="1"/>
              <a:tblGrid>
                <a:gridCol w="2861352">
                  <a:extLst>
                    <a:ext uri="{9D8B030D-6E8A-4147-A177-3AD203B41FA5}">
                      <a16:colId xmlns="" xmlns:a16="http://schemas.microsoft.com/office/drawing/2014/main" val="93914070"/>
                    </a:ext>
                  </a:extLst>
                </a:gridCol>
                <a:gridCol w="732785">
                  <a:extLst>
                    <a:ext uri="{9D8B030D-6E8A-4147-A177-3AD203B41FA5}">
                      <a16:colId xmlns="" xmlns:a16="http://schemas.microsoft.com/office/drawing/2014/main" val="1193992972"/>
                    </a:ext>
                  </a:extLst>
                </a:gridCol>
              </a:tblGrid>
              <a:tr h="2238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 </a:t>
                      </a:r>
                      <a:r>
                        <a:rPr lang="ru-RU" sz="800" b="1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5719049"/>
                  </a:ext>
                </a:extLst>
              </a:tr>
              <a:tr h="370914">
                <a:tc>
                  <a:txBody>
                    <a:bodyPr/>
                    <a:lstStyle/>
                    <a:p>
                      <a:pPr marL="0" marR="0" indent="0" algn="l" defTabSz="6857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Неудовлетворительное текущее содержание железнодорожного пути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70,7 %,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6289002"/>
                  </a:ext>
                </a:extLst>
              </a:tr>
              <a:tr h="362428">
                <a:tc>
                  <a:txBody>
                    <a:bodyPr/>
                    <a:lstStyle/>
                    <a:p>
                      <a:pPr marL="0" marR="0" indent="0" algn="l" defTabSz="6857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Нарушения в технологии маневровой работы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29,3 %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746234"/>
                  </a:ext>
                </a:extLst>
              </a:tr>
              <a:tr h="2238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 </a:t>
                      </a:r>
                      <a:r>
                        <a:rPr lang="ru-RU" sz="800" b="1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3167195"/>
                  </a:ext>
                </a:extLst>
              </a:tr>
              <a:tr h="362428">
                <a:tc>
                  <a:txBody>
                    <a:bodyPr/>
                    <a:lstStyle/>
                    <a:p>
                      <a:pPr marL="0" marR="0" indent="0" algn="l" defTabSz="6857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Нарушения в технологии маневровой работы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22 %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4006404"/>
                  </a:ext>
                </a:extLst>
              </a:tr>
              <a:tr h="370914">
                <a:tc>
                  <a:txBody>
                    <a:bodyPr/>
                    <a:lstStyle/>
                    <a:p>
                      <a:pPr marL="0" marR="0" indent="0" algn="l" defTabSz="6857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Неудовлетворительное текущее содержание железнодорожного пути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45 %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268344"/>
                  </a:ext>
                </a:extLst>
              </a:tr>
              <a:tr h="370914">
                <a:tc>
                  <a:txBody>
                    <a:bodyPr/>
                    <a:lstStyle/>
                    <a:p>
                      <a:pPr marL="0" marR="0" indent="0" algn="l" defTabSz="6857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Прочие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71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33 %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2EFC3E2-B1D1-497E-A4EC-3DEA54C9B5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8" name="Picture 3" descr="Герб ФС">
            <a:extLst>
              <a:ext uri="{FF2B5EF4-FFF2-40B4-BE49-F238E27FC236}">
                <a16:creationId xmlns="" xmlns:a16="http://schemas.microsoft.com/office/drawing/2014/main" id="{3931D09F-F561-48FA-A347-5E43A508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225B9A5-50DA-4BE9-9083-46916EDCE229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</p:spTree>
    <p:extLst>
      <p:ext uri="{BB962C8B-B14F-4D97-AF65-F5344CB8AC3E}">
        <p14:creationId xmlns:p14="http://schemas.microsoft.com/office/powerpoint/2010/main" val="374526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=""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36407394"/>
              </p:ext>
            </p:extLst>
          </p:nvPr>
        </p:nvGraphicFramePr>
        <p:xfrm>
          <a:off x="75156" y="1368427"/>
          <a:ext cx="9068844" cy="372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0" y="1020948"/>
            <a:ext cx="9710110" cy="25368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РЕЗУЛЬТАТЫ КОНТРОЛЬНО-НАДЗОРНОЙ ДЕЯТЕЛЬНОСТИ</a:t>
            </a:r>
            <a:endParaRPr lang="ru-RU" sz="1200" b="1" spc="-1" dirty="0">
              <a:solidFill>
                <a:schemeClr val="tx2">
                  <a:lumMod val="75000"/>
                </a:schemeClr>
              </a:solidFill>
              <a:latin typeface="XO Orie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732D165-7D2D-4607-95A2-3DEAF5ED5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337" y="1368427"/>
            <a:ext cx="920663" cy="1562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65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65" y="1194692"/>
            <a:ext cx="1766189" cy="136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Петр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02" y="3385754"/>
            <a:ext cx="1531765" cy="1757746"/>
          </a:xfrm>
          <a:prstGeom prst="rect">
            <a:avLst/>
          </a:prstGeom>
          <a:noFill/>
        </p:spPr>
      </p:pic>
      <p:sp>
        <p:nvSpPr>
          <p:cNvPr id="7" name="CustomShape 2"/>
          <p:cNvSpPr/>
          <p:nvPr/>
        </p:nvSpPr>
        <p:spPr>
          <a:xfrm>
            <a:off x="1" y="775804"/>
            <a:ext cx="9143998" cy="25368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РЕЗУЛЬТАТЫ КОНТРОЛЬНО-НАДЗОРНОЙ ДЕЯТЕЛЬНОСТИ</a:t>
            </a:r>
            <a:endParaRPr lang="ru-RU" sz="1200" b="1" spc="-1" dirty="0">
              <a:solidFill>
                <a:schemeClr val="tx2">
                  <a:lumMod val="75000"/>
                </a:schemeClr>
              </a:solidFill>
              <a:latin typeface="XO Oriel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85861917"/>
              </p:ext>
            </p:extLst>
          </p:nvPr>
        </p:nvGraphicFramePr>
        <p:xfrm>
          <a:off x="2884869" y="1186595"/>
          <a:ext cx="6259130" cy="395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74C30FC-70F1-4522-9C76-B7BA25FD53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2736"/>
            <a:ext cx="9143999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3" descr="Герб ФС">
            <a:extLst>
              <a:ext uri="{FF2B5EF4-FFF2-40B4-BE49-F238E27FC236}">
                <a16:creationId xmlns="" xmlns:a16="http://schemas.microsoft.com/office/drawing/2014/main" id="{987FA268-B1E2-4A56-A3AC-15E1CE0EB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93971" y="0"/>
            <a:ext cx="639341" cy="63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22DE065-3696-4260-9CBB-5704697D2545}"/>
              </a:ext>
            </a:extLst>
          </p:cNvPr>
          <p:cNvSpPr txBox="1"/>
          <p:nvPr/>
        </p:nvSpPr>
        <p:spPr>
          <a:xfrm>
            <a:off x="3834590" y="39187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 </a:t>
            </a:r>
          </a:p>
        </p:txBody>
      </p:sp>
      <p:pic>
        <p:nvPicPr>
          <p:cNvPr id="1026" name="Picture 2" descr="F:\Камалетдин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8084" y="2079241"/>
            <a:ext cx="1458961" cy="164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784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32136</TotalTime>
  <Words>1004</Words>
  <Application>Microsoft Office PowerPoint</Application>
  <PresentationFormat>Экран (16:9)</PresentationFormat>
  <Paragraphs>191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Circe Light</vt:lpstr>
      <vt:lpstr>Georgia-Bold</vt:lpstr>
      <vt:lpstr>PT Sans</vt:lpstr>
      <vt:lpstr>Times New Roman</vt:lpstr>
      <vt:lpstr>Verdana</vt:lpstr>
      <vt:lpstr>Wingdings</vt:lpstr>
      <vt:lpstr>XO Oriel</vt:lpstr>
      <vt:lpstr>Тема Office</vt:lpstr>
      <vt:lpstr>Презентация PowerPoint</vt:lpstr>
      <vt:lpstr>Презентация PowerPoint</vt:lpstr>
      <vt:lpstr>Презентация PowerPoint</vt:lpstr>
      <vt:lpstr>ФЕДЕРАЛЬНЫЙ ГОСУДАРСТВЕННЫЙ КОНТРОЛЬ (НАДЗОР) В ОБЛАСТИ ЖЕЛЕЗНОДОРОЖНОГО ТРАНСПОРТА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Бокарева Виктория</dc:creator>
  <cp:lastModifiedBy>inspectorobd4</cp:lastModifiedBy>
  <cp:revision>359</cp:revision>
  <cp:lastPrinted>2022-03-22T06:56:52Z</cp:lastPrinted>
  <dcterms:created xsi:type="dcterms:W3CDTF">2019-06-10T12:14:31Z</dcterms:created>
  <dcterms:modified xsi:type="dcterms:W3CDTF">2025-02-06T08:06:09Z</dcterms:modified>
</cp:coreProperties>
</file>